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BE3BC-899E-4161-9F39-808B5524131C}"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AB50A-5C32-49FF-BCAB-5FB8440D0FD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http://zooclub.ru/samye/udivitelnye_rastenia_mira.shtml</a:t>
            </a:r>
            <a:endParaRPr lang="ru-RU"/>
          </a:p>
        </p:txBody>
      </p:sp>
      <p:sp>
        <p:nvSpPr>
          <p:cNvPr id="4" name="Номер слайда 3"/>
          <p:cNvSpPr>
            <a:spLocks noGrp="1"/>
          </p:cNvSpPr>
          <p:nvPr>
            <p:ph type="sldNum" sz="quarter" idx="10"/>
          </p:nvPr>
        </p:nvSpPr>
        <p:spPr/>
        <p:txBody>
          <a:bodyPr/>
          <a:lstStyle/>
          <a:p>
            <a:fld id="{9B4AB50A-5C32-49FF-BCAB-5FB8440D0FDE}"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http://zooclub.ru/samye/udivitelnye_rastenia_mira.shtml</a:t>
            </a:r>
            <a:endParaRPr lang="ru-RU" dirty="0"/>
          </a:p>
        </p:txBody>
      </p:sp>
      <p:sp>
        <p:nvSpPr>
          <p:cNvPr id="4" name="Номер слайда 3"/>
          <p:cNvSpPr>
            <a:spLocks noGrp="1"/>
          </p:cNvSpPr>
          <p:nvPr>
            <p:ph type="sldNum" sz="quarter" idx="10"/>
          </p:nvPr>
        </p:nvSpPr>
        <p:spPr/>
        <p:txBody>
          <a:bodyPr/>
          <a:lstStyle/>
          <a:p>
            <a:fld id="{9B4AB50A-5C32-49FF-BCAB-5FB8440D0FDE}"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4" name="Группа 103"/>
          <p:cNvGrpSpPr/>
          <p:nvPr/>
        </p:nvGrpSpPr>
        <p:grpSpPr>
          <a:xfrm>
            <a:off x="214509" y="4191000"/>
            <a:ext cx="8712599" cy="2513417"/>
            <a:chOff x="286013" y="4191000"/>
            <a:chExt cx="11616798" cy="2513417"/>
          </a:xfrm>
        </p:grpSpPr>
        <p:sp>
          <p:nvSpPr>
            <p:cNvPr id="8" name="Полилиния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 name="Строка 6"/>
            <p:cNvSpPr>
              <a:spLocks noChangeShapeType="1"/>
            </p:cNvSpPr>
            <p:nvPr/>
          </p:nvSpPr>
          <p:spPr bwMode="auto">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ru-RU" dirty="0"/>
            </a:p>
          </p:txBody>
        </p:sp>
        <p:grpSp>
          <p:nvGrpSpPr>
            <p:cNvPr id="5" name="Группа 10"/>
            <p:cNvGrpSpPr/>
            <p:nvPr/>
          </p:nvGrpSpPr>
          <p:grpSpPr>
            <a:xfrm rot="20793512">
              <a:off x="445930" y="5452235"/>
              <a:ext cx="365582" cy="421970"/>
              <a:chOff x="1457010" y="1673260"/>
              <a:chExt cx="617538" cy="712788"/>
            </a:xfrm>
          </p:grpSpPr>
          <p:sp>
            <p:nvSpPr>
              <p:cNvPr id="12" name="Полилиния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3" name="Полилиния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14" name="Полилиния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5" name="Полилиния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nvGrpSpPr>
            <p:cNvPr id="6" name="Группа 19"/>
            <p:cNvGrpSpPr/>
            <p:nvPr/>
          </p:nvGrpSpPr>
          <p:grpSpPr>
            <a:xfrm>
              <a:off x="749894" y="5783561"/>
              <a:ext cx="325521" cy="364355"/>
              <a:chOff x="2114915" y="2460535"/>
              <a:chExt cx="452438" cy="506413"/>
            </a:xfrm>
          </p:grpSpPr>
          <p:sp>
            <p:nvSpPr>
              <p:cNvPr id="21" name="Полилиния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3" name="Полилиния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Строка 76"/>
            <p:cNvSpPr>
              <a:spLocks noChangeShapeType="1"/>
            </p:cNvSpPr>
            <p:nvPr/>
          </p:nvSpPr>
          <p:spPr bwMode="auto">
            <a:xfrm>
              <a:off x="4164013" y="6440932"/>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8" name="Овал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 name="Группа 40"/>
            <p:cNvGrpSpPr/>
            <p:nvPr/>
          </p:nvGrpSpPr>
          <p:grpSpPr>
            <a:xfrm>
              <a:off x="803704" y="4858573"/>
              <a:ext cx="1154448" cy="1149586"/>
              <a:chOff x="4277517" y="3752400"/>
              <a:chExt cx="1154448" cy="1149586"/>
            </a:xfrm>
          </p:grpSpPr>
          <p:sp>
            <p:nvSpPr>
              <p:cNvPr id="42" name="Полилиния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sp>
          <p:nvSpPr>
            <p:cNvPr id="47" name="Полилиния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2" name="Овал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Полилиния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Строка 6"/>
            <p:cNvSpPr>
              <a:spLocks noChangeShapeType="1"/>
            </p:cNvSpPr>
            <p:nvPr/>
          </p:nvSpPr>
          <p:spPr bwMode="auto">
            <a:xfrm flipH="1" flipV="1">
              <a:off x="9771061"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55"/>
            <p:cNvGrpSpPr/>
            <p:nvPr/>
          </p:nvGrpSpPr>
          <p:grpSpPr>
            <a:xfrm rot="806488" flipH="1">
              <a:off x="11377312" y="5452235"/>
              <a:ext cx="365582" cy="421970"/>
              <a:chOff x="1457010" y="1673260"/>
              <a:chExt cx="617538" cy="712788"/>
            </a:xfrm>
          </p:grpSpPr>
          <p:sp>
            <p:nvSpPr>
              <p:cNvPr id="57" name="Полилиния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58" name="Полилиния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59" name="Полилиния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60" name="Полилиния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nvGrpSpPr>
            <p:cNvPr id="20" name="Группа 64"/>
            <p:cNvGrpSpPr/>
            <p:nvPr/>
          </p:nvGrpSpPr>
          <p:grpSpPr>
            <a:xfrm flipH="1">
              <a:off x="11113409" y="5783561"/>
              <a:ext cx="325521" cy="364355"/>
              <a:chOff x="2114915" y="2460535"/>
              <a:chExt cx="452438" cy="506413"/>
            </a:xfrm>
          </p:grpSpPr>
          <p:sp>
            <p:nvSpPr>
              <p:cNvPr id="66" name="Полилиния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68" name="Полилиния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Строка 76"/>
            <p:cNvSpPr>
              <a:spLocks noChangeShapeType="1"/>
            </p:cNvSpPr>
            <p:nvPr/>
          </p:nvSpPr>
          <p:spPr bwMode="auto">
            <a:xfrm flipH="1">
              <a:off x="8012111" y="6440932"/>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1" name="Полилиния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2" name="Полилиния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3" name="Овал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4" name="Овал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Овал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1" name="Группа 85"/>
            <p:cNvGrpSpPr/>
            <p:nvPr/>
          </p:nvGrpSpPr>
          <p:grpSpPr>
            <a:xfrm flipH="1">
              <a:off x="10230672" y="4858573"/>
              <a:ext cx="1154448" cy="1149586"/>
              <a:chOff x="4277517" y="3752400"/>
              <a:chExt cx="1154448" cy="1149586"/>
            </a:xfrm>
          </p:grpSpPr>
          <p:sp>
            <p:nvSpPr>
              <p:cNvPr id="87" name="Полилиния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sp>
          <p:nvSpPr>
            <p:cNvPr id="92" name="Полилиния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7" name="Овал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56" name="Группа 97"/>
            <p:cNvGrpSpPr/>
            <p:nvPr/>
          </p:nvGrpSpPr>
          <p:grpSpPr>
            <a:xfrm>
              <a:off x="4803790" y="5319186"/>
              <a:ext cx="2690707" cy="1385231"/>
              <a:chOff x="5184534" y="1125344"/>
              <a:chExt cx="2690707" cy="1385231"/>
            </a:xfrm>
          </p:grpSpPr>
          <p:sp>
            <p:nvSpPr>
              <p:cNvPr id="99" name="Полилиния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03" name="Полилиния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grpSp>
      </p:grpSp>
      <p:sp>
        <p:nvSpPr>
          <p:cNvPr id="2" name="Заголовок 1"/>
          <p:cNvSpPr>
            <a:spLocks noGrp="1"/>
          </p:cNvSpPr>
          <p:nvPr>
            <p:ph type="ctrTitle"/>
          </p:nvPr>
        </p:nvSpPr>
        <p:spPr>
          <a:xfrm>
            <a:off x="1143000" y="1005840"/>
            <a:ext cx="6858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43000" y="3719569"/>
            <a:ext cx="6858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1336782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6560" y="567652"/>
            <a:ext cx="1234440" cy="5452149"/>
          </a:xfrm>
        </p:spPr>
        <p:txBody>
          <a:bodyPr vert="eaVert"/>
          <a:lstStyle>
            <a:lvl1pPr>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43000" y="567652"/>
            <a:ext cx="5486400" cy="54521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26507388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3264311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4" name="Группа 83"/>
          <p:cNvGrpSpPr/>
          <p:nvPr/>
        </p:nvGrpSpPr>
        <p:grpSpPr>
          <a:xfrm>
            <a:off x="-83394" y="56187"/>
            <a:ext cx="890318" cy="6801813"/>
            <a:chOff x="-111192" y="56187"/>
            <a:chExt cx="1187090" cy="6801813"/>
          </a:xfrm>
        </p:grpSpPr>
        <p:sp>
          <p:nvSpPr>
            <p:cNvPr id="7" name="Полилиния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 name="Овал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5" name="Группа 8"/>
            <p:cNvGrpSpPr/>
            <p:nvPr/>
          </p:nvGrpSpPr>
          <p:grpSpPr>
            <a:xfrm rot="21351673">
              <a:off x="188910" y="3285460"/>
              <a:ext cx="886988" cy="656333"/>
              <a:chOff x="452438" y="3540125"/>
              <a:chExt cx="750888" cy="555625"/>
            </a:xfrm>
          </p:grpSpPr>
          <p:sp>
            <p:nvSpPr>
              <p:cNvPr id="10" name="Полилиния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ru-RU" dirty="0"/>
            </a:p>
          </p:txBody>
        </p:sp>
        <p:sp>
          <p:nvSpPr>
            <p:cNvPr id="14" name="Полилиния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8" name="Овал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20" name="Полилиния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лилиния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6" name="Группа 22"/>
            <p:cNvGrpSpPr/>
            <p:nvPr/>
          </p:nvGrpSpPr>
          <p:grpSpPr>
            <a:xfrm rot="399179" flipH="1">
              <a:off x="322913" y="912037"/>
              <a:ext cx="740803" cy="743600"/>
              <a:chOff x="2051052" y="5522596"/>
              <a:chExt cx="892175" cy="895542"/>
            </a:xfrm>
          </p:grpSpPr>
          <p:sp>
            <p:nvSpPr>
              <p:cNvPr id="24" name="Полилиния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Строка 6"/>
              <p:cNvSpPr>
                <a:spLocks noChangeShapeType="1"/>
              </p:cNvSpPr>
              <p:nvPr/>
            </p:nvSpPr>
            <p:spPr bwMode="auto">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9" name="Овал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30" name="Полилиния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олилиния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9" name="Группа 32"/>
            <p:cNvGrpSpPr/>
            <p:nvPr/>
          </p:nvGrpSpPr>
          <p:grpSpPr>
            <a:xfrm rot="16304340" flipH="1">
              <a:off x="178634" y="4276817"/>
              <a:ext cx="888787" cy="885044"/>
              <a:chOff x="4277517" y="3752400"/>
              <a:chExt cx="1154448" cy="1149586"/>
            </a:xfrm>
          </p:grpSpPr>
          <p:sp>
            <p:nvSpPr>
              <p:cNvPr id="34" name="Полилиния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grpSp>
      <p:grpSp>
        <p:nvGrpSpPr>
          <p:cNvPr id="23" name="Группа 82"/>
          <p:cNvGrpSpPr/>
          <p:nvPr/>
        </p:nvGrpSpPr>
        <p:grpSpPr>
          <a:xfrm>
            <a:off x="7999810" y="2618021"/>
            <a:ext cx="1032551" cy="4239979"/>
            <a:chOff x="10666412" y="2618021"/>
            <a:chExt cx="1376735" cy="4239979"/>
          </a:xfrm>
        </p:grpSpPr>
        <p:sp>
          <p:nvSpPr>
            <p:cNvPr id="82" name="Полилиния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43" name="Полилиния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Строка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46" name="Полилиния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Строка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33" name="Группа 58"/>
            <p:cNvGrpSpPr/>
            <p:nvPr/>
          </p:nvGrpSpPr>
          <p:grpSpPr>
            <a:xfrm rot="21311827">
              <a:off x="11197677" y="5664822"/>
              <a:ext cx="407354" cy="408816"/>
              <a:chOff x="11057071" y="5480091"/>
              <a:chExt cx="473402" cy="475102"/>
            </a:xfrm>
          </p:grpSpPr>
          <p:sp>
            <p:nvSpPr>
              <p:cNvPr id="65" name="Полилиния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grpSp>
          <p:nvGrpSpPr>
            <p:cNvPr id="39" name="Группа 59"/>
            <p:cNvGrpSpPr/>
            <p:nvPr/>
          </p:nvGrpSpPr>
          <p:grpSpPr>
            <a:xfrm rot="21311827">
              <a:off x="10666412" y="5053297"/>
              <a:ext cx="643645" cy="641225"/>
              <a:chOff x="10472909" y="4641517"/>
              <a:chExt cx="895542" cy="892175"/>
            </a:xfrm>
          </p:grpSpPr>
          <p:sp>
            <p:nvSpPr>
              <p:cNvPr id="61" name="Полилиния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4" name="Овал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a:xfrm>
            <a:off x="1143000" y="1709738"/>
            <a:ext cx="6858000" cy="2862262"/>
          </a:xfrm>
        </p:spPr>
        <p:txBody>
          <a:bodyPr anchor="b">
            <a:normAutofit/>
          </a:bodyPr>
          <a:lstStyle>
            <a:lvl1pPr>
              <a:defRPr sz="5200"/>
            </a:lvl1pPr>
          </a:lstStyle>
          <a:p>
            <a:r>
              <a:rPr lang="ru-RU" smtClean="0"/>
              <a:t>Образец заголовка</a:t>
            </a:r>
            <a:endParaRPr lang="ru-RU" dirty="0"/>
          </a:p>
        </p:txBody>
      </p:sp>
      <p:sp>
        <p:nvSpPr>
          <p:cNvPr id="3" name="Текст 2"/>
          <p:cNvSpPr>
            <a:spLocks noGrp="1"/>
          </p:cNvSpPr>
          <p:nvPr>
            <p:ph type="body" idx="1"/>
          </p:nvPr>
        </p:nvSpPr>
        <p:spPr>
          <a:xfrm>
            <a:off x="1143000" y="4589463"/>
            <a:ext cx="6858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 xmlns:p14="http://schemas.microsoft.com/office/powerpoint/2010/main" val="41331632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300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3113528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14300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300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548042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31348687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1224987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8342710" y="4051302"/>
            <a:ext cx="723911"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45"/>
            <p:cNvSpPr>
              <a:spLocks noChangeShapeType="1"/>
            </p:cNvSpPr>
            <p:nvPr/>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5774436" y="1996440"/>
            <a:ext cx="2400300" cy="2194560"/>
          </a:xfrm>
        </p:spPr>
        <p:txBody>
          <a:bodyPr anchor="b">
            <a:normAutofit/>
          </a:bodyPr>
          <a:lstStyle>
            <a:lvl1pPr>
              <a:defRPr sz="3400"/>
            </a:lvl1pPr>
          </a:lstStyle>
          <a:p>
            <a:r>
              <a:rPr lang="ru-RU" smtClean="0"/>
              <a:t>Образец заголовка</a:t>
            </a:r>
            <a:endParaRPr lang="ru-RU" dirty="0"/>
          </a:p>
        </p:txBody>
      </p:sp>
      <p:sp>
        <p:nvSpPr>
          <p:cNvPr id="3" name="Объект 2"/>
          <p:cNvSpPr>
            <a:spLocks noGrp="1"/>
          </p:cNvSpPr>
          <p:nvPr>
            <p:ph idx="1"/>
          </p:nvPr>
        </p:nvSpPr>
        <p:spPr>
          <a:xfrm>
            <a:off x="628650" y="838200"/>
            <a:ext cx="48006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773293" y="4258427"/>
            <a:ext cx="2402586"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2055366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8342710" y="4051302"/>
            <a:ext cx="723911"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45"/>
            <p:cNvSpPr>
              <a:spLocks noChangeShapeType="1"/>
            </p:cNvSpPr>
            <p:nvPr/>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5774436" y="1993392"/>
            <a:ext cx="2400300" cy="2194560"/>
          </a:xfrm>
        </p:spPr>
        <p:txBody>
          <a:bodyPr anchor="b">
            <a:normAutofit/>
          </a:bodyPr>
          <a:lstStyle>
            <a:lvl1pPr>
              <a:defRPr sz="3400"/>
            </a:lvl1pPr>
          </a:lstStyle>
          <a:p>
            <a:r>
              <a:rPr lang="ru-RU" smtClean="0"/>
              <a:t>Образец заголовка</a:t>
            </a:r>
            <a:endParaRPr lang="ru-RU" dirty="0"/>
          </a:p>
        </p:txBody>
      </p:sp>
      <p:sp>
        <p:nvSpPr>
          <p:cNvPr id="3" name="Рисунок 2"/>
          <p:cNvSpPr>
            <a:spLocks noGrp="1"/>
          </p:cNvSpPr>
          <p:nvPr>
            <p:ph type="pic" idx="1"/>
          </p:nvPr>
        </p:nvSpPr>
        <p:spPr>
          <a:xfrm>
            <a:off x="628648" y="838200"/>
            <a:ext cx="48006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5774436" y="4255008"/>
            <a:ext cx="24003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CBABFCD-AB62-448C-8E8A-0736774D0FF6}"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10631485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7" name="Группа 62"/>
          <p:cNvGrpSpPr/>
          <p:nvPr/>
        </p:nvGrpSpPr>
        <p:grpSpPr>
          <a:xfrm>
            <a:off x="8342710" y="4051302"/>
            <a:ext cx="723911" cy="2807461"/>
            <a:chOff x="11123612" y="4051301"/>
            <a:chExt cx="965215" cy="2807461"/>
          </a:xfrm>
        </p:grpSpPr>
        <p:sp>
          <p:nvSpPr>
            <p:cNvPr id="38" name="Полилиния 44"/>
            <p:cNvSpPr>
              <a:spLocks/>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Строка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46"/>
            <p:cNvSpPr>
              <a:spLocks/>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7"/>
            <p:cNvSpPr>
              <a:spLocks/>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8"/>
            <p:cNvSpPr>
              <a:spLocks/>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9"/>
            <p:cNvSpPr>
              <a:spLocks/>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10"/>
            <p:cNvSpPr>
              <a:spLocks/>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16"/>
            <p:cNvSpPr>
              <a:spLocks/>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18"/>
            <p:cNvSpPr>
              <a:spLocks/>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8" name="Группа 61"/>
          <p:cNvGrpSpPr/>
          <p:nvPr/>
        </p:nvGrpSpPr>
        <p:grpSpPr>
          <a:xfrm>
            <a:off x="33338" y="1370014"/>
            <a:ext cx="898922" cy="5487987"/>
            <a:chOff x="44450" y="1370013"/>
            <a:chExt cx="1198563" cy="5487987"/>
          </a:xfrm>
        </p:grpSpPr>
        <p:sp>
          <p:nvSpPr>
            <p:cNvPr id="9" name="Полилиния 5"/>
            <p:cNvSpPr>
              <a:spLocks/>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6"/>
            <p:cNvSpPr>
              <a:spLocks noChangeShapeType="1"/>
            </p:cNvSpPr>
            <p:nvPr userDrawn="1"/>
          </p:nvSpPr>
          <p:spPr bwMode="auto">
            <a:xfrm>
              <a:off x="277813" y="6858000"/>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7"/>
            <p:cNvSpPr>
              <a:spLocks/>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8"/>
            <p:cNvSpPr>
              <a:spLocks/>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12"/>
            <p:cNvSpPr>
              <a:spLocks/>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13"/>
            <p:cNvSpPr>
              <a:spLocks/>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4"/>
            <p:cNvSpPr>
              <a:spLocks/>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5"/>
            <p:cNvSpPr>
              <a:spLocks/>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Строка 14"/>
            <p:cNvSpPr>
              <a:spLocks noChangeShapeType="1"/>
            </p:cNvSpPr>
            <p:nvPr userDrawn="1"/>
          </p:nvSpPr>
          <p:spPr bwMode="auto">
            <a:xfrm>
              <a:off x="273050" y="6858000"/>
              <a:ext cx="95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17"/>
            <p:cNvSpPr>
              <a:spLocks/>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18"/>
            <p:cNvSpPr>
              <a:spLocks/>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19"/>
            <p:cNvSpPr>
              <a:spLocks/>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20"/>
            <p:cNvSpPr>
              <a:spLocks/>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1"/>
            <p:cNvSpPr>
              <a:spLocks/>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22"/>
            <p:cNvSpPr>
              <a:spLocks/>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23"/>
            <p:cNvSpPr>
              <a:spLocks/>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24"/>
            <p:cNvSpPr>
              <a:spLocks/>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Строка 27"/>
            <p:cNvSpPr>
              <a:spLocks noChangeShapeType="1"/>
            </p:cNvSpPr>
            <p:nvPr userDrawn="1"/>
          </p:nvSpPr>
          <p:spPr bwMode="auto">
            <a:xfrm>
              <a:off x="608013" y="6858000"/>
              <a:ext cx="95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26"/>
            <p:cNvSpPr>
              <a:spLocks/>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28" name="Группа 27"/>
            <p:cNvGrpSpPr/>
            <p:nvPr userDrawn="1"/>
          </p:nvGrpSpPr>
          <p:grpSpPr>
            <a:xfrm rot="21049918">
              <a:off x="516851" y="3319634"/>
              <a:ext cx="682233" cy="504823"/>
              <a:chOff x="452438" y="3540125"/>
              <a:chExt cx="750888" cy="555625"/>
            </a:xfrm>
          </p:grpSpPr>
          <p:sp>
            <p:nvSpPr>
              <p:cNvPr id="29" name="Полилиния 28"/>
              <p:cNvSpPr>
                <a:spLocks/>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29"/>
              <p:cNvSpPr>
                <a:spLocks/>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31" name="Овал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31"/>
            <p:cNvSpPr>
              <a:spLocks/>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32"/>
            <p:cNvSpPr>
              <a:spLocks/>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33"/>
            <p:cNvSpPr>
              <a:spLocks/>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38"/>
            <p:cNvSpPr>
              <a:spLocks/>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39"/>
            <p:cNvSpPr>
              <a:spLocks/>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0"/>
            <p:cNvSpPr>
              <a:spLocks/>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Овал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8"/>
            <p:cNvSpPr>
              <a:spLocks/>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49" name="Группа 48"/>
            <p:cNvGrpSpPr/>
            <p:nvPr userDrawn="1"/>
          </p:nvGrpSpPr>
          <p:grpSpPr>
            <a:xfrm>
              <a:off x="603252" y="4833897"/>
              <a:ext cx="607348" cy="609642"/>
              <a:chOff x="2051052" y="5522596"/>
              <a:chExt cx="892175" cy="895542"/>
            </a:xfrm>
          </p:grpSpPr>
          <p:sp>
            <p:nvSpPr>
              <p:cNvPr id="50" name="Полилиния 5"/>
              <p:cNvSpPr>
                <a:spLocks/>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Строка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32"/>
              <p:cNvSpPr>
                <a:spLocks/>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33"/>
              <p:cNvSpPr>
                <a:spLocks/>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32"/>
              <p:cNvSpPr>
                <a:spLocks/>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5" name="Овал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6" name="Группа 55"/>
            <p:cNvGrpSpPr/>
            <p:nvPr userDrawn="1"/>
          </p:nvGrpSpPr>
          <p:grpSpPr>
            <a:xfrm rot="19876682">
              <a:off x="80098" y="1916305"/>
              <a:ext cx="878030" cy="874332"/>
              <a:chOff x="4277517" y="3752400"/>
              <a:chExt cx="1154448" cy="1149586"/>
            </a:xfrm>
          </p:grpSpPr>
          <p:sp>
            <p:nvSpPr>
              <p:cNvPr id="57" name="Полилиния 56"/>
              <p:cNvSpPr>
                <a:spLocks/>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35"/>
              <p:cNvSpPr>
                <a:spLocks/>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1"/>
              <p:cNvSpPr>
                <a:spLocks/>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1"/>
              <p:cNvSpPr>
                <a:spLocks/>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2"/>
              <p:cNvSpPr>
                <a:spLocks/>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grpSp>
      <p:sp>
        <p:nvSpPr>
          <p:cNvPr id="2" name="Заголовок 1"/>
          <p:cNvSpPr>
            <a:spLocks noGrp="1"/>
          </p:cNvSpPr>
          <p:nvPr>
            <p:ph type="title"/>
          </p:nvPr>
        </p:nvSpPr>
        <p:spPr>
          <a:xfrm>
            <a:off x="1143000" y="565653"/>
            <a:ext cx="68580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3000" y="1900823"/>
            <a:ext cx="6858000" cy="4114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6944916" y="6400800"/>
            <a:ext cx="1571029" cy="202416"/>
          </a:xfrm>
          <a:prstGeom prst="rect">
            <a:avLst/>
          </a:prstGeom>
        </p:spPr>
        <p:txBody>
          <a:bodyPr vert="horz" lIns="91440" tIns="45720" rIns="91440" bIns="45720" rtlCol="0" anchor="ctr"/>
          <a:lstStyle>
            <a:lvl1pPr algn="r">
              <a:defRPr sz="800">
                <a:solidFill>
                  <a:schemeClr val="tx1"/>
                </a:solidFill>
              </a:defRPr>
            </a:lvl1pPr>
          </a:lstStyle>
          <a:p>
            <a:fld id="{FCBABFCD-AB62-448C-8E8A-0736774D0FF6}" type="datetimeFigureOut">
              <a:rPr lang="ru-RU" smtClean="0"/>
              <a:pPr/>
              <a:t>16.02.2018</a:t>
            </a:fld>
            <a:endParaRPr lang="ru-RU"/>
          </a:p>
        </p:txBody>
      </p:sp>
      <p:sp>
        <p:nvSpPr>
          <p:cNvPr id="5" name="Нижний колонтитул 4"/>
          <p:cNvSpPr>
            <a:spLocks noGrp="1"/>
          </p:cNvSpPr>
          <p:nvPr>
            <p:ph type="ftr" sz="quarter" idx="3"/>
          </p:nvPr>
        </p:nvSpPr>
        <p:spPr>
          <a:xfrm>
            <a:off x="628650" y="6400800"/>
            <a:ext cx="6000750" cy="202416"/>
          </a:xfrm>
          <a:prstGeom prst="rect">
            <a:avLst/>
          </a:prstGeom>
        </p:spPr>
        <p:txBody>
          <a:bodyPr vert="horz" lIns="91440" tIns="45720" rIns="91440" bIns="45720" rtlCol="0" anchor="ctr"/>
          <a:lstStyle>
            <a:lvl1pPr algn="l">
              <a:defRPr sz="800">
                <a:solidFill>
                  <a:schemeClr val="tx1"/>
                </a:solidFill>
              </a:defRPr>
            </a:lvl1pPr>
          </a:lstStyle>
          <a:p>
            <a:endParaRPr lang="ru-RU"/>
          </a:p>
        </p:txBody>
      </p:sp>
      <p:sp>
        <p:nvSpPr>
          <p:cNvPr id="6" name="Номер слайда 5"/>
          <p:cNvSpPr>
            <a:spLocks noGrp="1"/>
          </p:cNvSpPr>
          <p:nvPr>
            <p:ph type="sldNum" sz="quarter" idx="4"/>
          </p:nvPr>
        </p:nvSpPr>
        <p:spPr>
          <a:xfrm>
            <a:off x="8803481" y="6400800"/>
            <a:ext cx="313973" cy="202416"/>
          </a:xfrm>
          <a:prstGeom prst="rect">
            <a:avLst/>
          </a:prstGeom>
        </p:spPr>
        <p:txBody>
          <a:bodyPr vert="horz" lIns="91440" tIns="45720" rIns="91440" bIns="45720" rtlCol="0" anchor="ctr"/>
          <a:lstStyle>
            <a:lvl1pPr algn="l">
              <a:defRPr sz="800">
                <a:solidFill>
                  <a:schemeClr val="tx1"/>
                </a:solidFill>
              </a:defRPr>
            </a:lvl1pPr>
          </a:lstStyle>
          <a:p>
            <a:fld id="{BFF094CC-8D91-4AFD-93D6-C7D6CF1DCE97}" type="slidenum">
              <a:rPr lang="ru-RU" smtClean="0"/>
              <a:pPr/>
              <a:t>‹#›</a:t>
            </a:fld>
            <a:endParaRPr lang="ru-RU"/>
          </a:p>
        </p:txBody>
      </p:sp>
    </p:spTree>
    <p:extLst>
      <p:ext uri="{BB962C8B-B14F-4D97-AF65-F5344CB8AC3E}">
        <p14:creationId xmlns=""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Самые удивительные растения мира</a:t>
            </a:r>
            <a:endParaRPr lang="ru-RU" dirty="0"/>
          </a:p>
        </p:txBody>
      </p:sp>
      <p:sp>
        <p:nvSpPr>
          <p:cNvPr id="3" name="Подзаголовок 2"/>
          <p:cNvSpPr>
            <a:spLocks noGrp="1"/>
          </p:cNvSpPr>
          <p:nvPr>
            <p:ph type="subTitle" idx="1"/>
          </p:nvPr>
        </p:nvSpPr>
        <p:spPr/>
        <p:txBody>
          <a:bodyPr>
            <a:normAutofit fontScale="62500" lnSpcReduction="20000"/>
          </a:bodyPr>
          <a:lstStyle/>
          <a:p>
            <a:r>
              <a:rPr lang="ru-RU" dirty="0" smtClean="0">
                <a:solidFill>
                  <a:schemeClr val="accent6">
                    <a:lumMod val="40000"/>
                    <a:lumOff val="60000"/>
                  </a:schemeClr>
                </a:solidFill>
              </a:rPr>
              <a:t>Растительный мир очень красив и многообразен. Сегодня существует около 360.000 различных видов растений (деревья, травы, кустарники и другие). Среди них есть особенные, удивительные виды, которые превзошли все другие виды растений по различным показателям, прочно закрепив за собой звание «самых-самых».</a:t>
            </a:r>
          </a:p>
        </p:txBody>
      </p:sp>
      <p:sp>
        <p:nvSpPr>
          <p:cNvPr id="4" name="TextBox 3"/>
          <p:cNvSpPr txBox="1"/>
          <p:nvPr/>
        </p:nvSpPr>
        <p:spPr>
          <a:xfrm>
            <a:off x="179512" y="188640"/>
            <a:ext cx="1550168" cy="307777"/>
          </a:xfrm>
          <a:prstGeom prst="rect">
            <a:avLst/>
          </a:prstGeom>
          <a:noFill/>
        </p:spPr>
        <p:txBody>
          <a:bodyPr wrap="none" rtlCol="0">
            <a:spAutoFit/>
          </a:bodyPr>
          <a:lstStyle/>
          <a:p>
            <a:r>
              <a:rPr lang="en-US" sz="1400" b="1" dirty="0" smtClean="0"/>
              <a:t>www.zooclub.ru</a:t>
            </a:r>
            <a:endParaRPr lang="ru-RU" sz="1400" b="1" dirty="0"/>
          </a:p>
        </p:txBody>
      </p:sp>
      <p:pic>
        <p:nvPicPr>
          <p:cNvPr id="5" name="Рисунок 4" descr="158.gif"/>
          <p:cNvPicPr>
            <a:picLocks noChangeAspect="1"/>
          </p:cNvPicPr>
          <p:nvPr/>
        </p:nvPicPr>
        <p:blipFill>
          <a:blip r:embed="rId3" cstate="print"/>
          <a:stretch>
            <a:fillRect/>
          </a:stretch>
        </p:blipFill>
        <p:spPr>
          <a:xfrm>
            <a:off x="5868144" y="260648"/>
            <a:ext cx="3057128" cy="176549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СЕКВОЙЯ</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4" name="Содержимое 3" descr="12500.jpg"/>
          <p:cNvPicPr>
            <a:picLocks noGrp="1" noChangeAspect="1"/>
          </p:cNvPicPr>
          <p:nvPr>
            <p:ph idx="1"/>
          </p:nvPr>
        </p:nvPicPr>
        <p:blipFill>
          <a:blip r:embed="rId2" cstate="print"/>
          <a:stretch>
            <a:fillRect/>
          </a:stretch>
        </p:blipFill>
        <p:spPr>
          <a:xfrm>
            <a:off x="1115616" y="1556792"/>
            <a:ext cx="7258407" cy="4536504"/>
          </a:xfrm>
          <a:ln>
            <a:solidFill>
              <a:schemeClr val="accent1"/>
            </a:solid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836712"/>
            <a:ext cx="6858000" cy="5184576"/>
          </a:xfrm>
        </p:spPr>
        <p:txBody>
          <a:bodyPr>
            <a:normAutofit/>
          </a:bodyPr>
          <a:lstStyle/>
          <a:p>
            <a:r>
              <a:rPr lang="ru-RU" sz="2800" b="1" dirty="0" smtClean="0"/>
              <a:t>Самое высокое растение в мире – дерево</a:t>
            </a:r>
            <a:r>
              <a:rPr lang="ru-RU" sz="2800" dirty="0" smtClean="0"/>
              <a:t>, а именно </a:t>
            </a:r>
            <a:r>
              <a:rPr lang="ru-RU" sz="2800" b="1" dirty="0" smtClean="0">
                <a:solidFill>
                  <a:schemeClr val="tx2">
                    <a:lumMod val="75000"/>
                  </a:schemeClr>
                </a:solidFill>
              </a:rPr>
              <a:t>вечнозеленая секвойя</a:t>
            </a:r>
            <a:r>
              <a:rPr lang="ru-RU" sz="2800" dirty="0" smtClean="0"/>
              <a:t>. Средняя высота дерева около 90-100 метров. Рекордная высота равнялась 117 м, она была зарегистрирована в Калифорнии (США), где вечнозеленая секвойя является символом штата.</a:t>
            </a:r>
            <a:endParaRPr lang="ru-RU" sz="28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tx2">
                    <a:lumMod val="75000"/>
                  </a:schemeClr>
                </a:solidFill>
              </a:rPr>
              <a:t>АМОРФОФАЛЛУС</a:t>
            </a:r>
            <a:endParaRPr lang="ru-RU" b="1" dirty="0">
              <a:solidFill>
                <a:schemeClr val="tx2">
                  <a:lumMod val="75000"/>
                </a:schemeClr>
              </a:solidFill>
            </a:endParaRPr>
          </a:p>
        </p:txBody>
      </p:sp>
      <p:pic>
        <p:nvPicPr>
          <p:cNvPr id="4" name="Содержимое 3" descr="12501.jpg"/>
          <p:cNvPicPr>
            <a:picLocks noGrp="1" noChangeAspect="1"/>
          </p:cNvPicPr>
          <p:nvPr>
            <p:ph idx="1"/>
          </p:nvPr>
        </p:nvPicPr>
        <p:blipFill>
          <a:blip r:embed="rId2" cstate="print"/>
          <a:stretch>
            <a:fillRect/>
          </a:stretch>
        </p:blipFill>
        <p:spPr>
          <a:xfrm>
            <a:off x="2627784" y="1268760"/>
            <a:ext cx="3993193" cy="5317811"/>
          </a:xfrm>
          <a:ln>
            <a:solidFill>
              <a:schemeClr val="accent1"/>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836712"/>
            <a:ext cx="6858000" cy="5178911"/>
          </a:xfrm>
        </p:spPr>
        <p:txBody>
          <a:bodyPr>
            <a:normAutofit/>
          </a:bodyPr>
          <a:lstStyle/>
          <a:p>
            <a:r>
              <a:rPr lang="ru-RU" sz="2400" b="1" dirty="0" smtClean="0"/>
              <a:t>Самое </a:t>
            </a:r>
            <a:r>
              <a:rPr lang="ru-RU" sz="2400" b="1" dirty="0" err="1" smtClean="0"/>
              <a:t>дурнопахнущее</a:t>
            </a:r>
            <a:r>
              <a:rPr lang="ru-RU" sz="2400" b="1" dirty="0" smtClean="0"/>
              <a:t> растение планеты </a:t>
            </a:r>
            <a:r>
              <a:rPr lang="ru-RU" sz="2400" dirty="0" smtClean="0"/>
              <a:t>– </a:t>
            </a:r>
            <a:r>
              <a:rPr lang="ru-RU" sz="2400" b="1" dirty="0" err="1" smtClean="0">
                <a:solidFill>
                  <a:schemeClr val="tx2">
                    <a:lumMod val="75000"/>
                  </a:schemeClr>
                </a:solidFill>
              </a:rPr>
              <a:t>аморфофаллус</a:t>
            </a:r>
            <a:r>
              <a:rPr lang="ru-RU" sz="2400" dirty="0" smtClean="0"/>
              <a:t>. Соцветия некоторых разновидностей пахнут как гнилая рыба или разлагающееся тело животного. Такой отвратительный запах цветок испускает, чтобы привлечь насекомых-опылителей.</a:t>
            </a:r>
          </a:p>
          <a:p>
            <a:r>
              <a:rPr lang="ru-RU" sz="2400" b="1" dirty="0" smtClean="0"/>
              <a:t>Самое большое соцветие </a:t>
            </a:r>
            <a:r>
              <a:rPr lang="ru-RU" sz="2400" dirty="0" smtClean="0"/>
              <a:t>тоже принадлежит </a:t>
            </a:r>
            <a:r>
              <a:rPr lang="ru-RU" sz="2400" dirty="0" err="1" smtClean="0"/>
              <a:t>аморфофаллусу</a:t>
            </a:r>
            <a:r>
              <a:rPr lang="ru-RU" sz="2400" dirty="0" smtClean="0"/>
              <a:t>, разновидности </a:t>
            </a:r>
            <a:r>
              <a:rPr lang="ru-RU" sz="2400" b="1" dirty="0" err="1" smtClean="0">
                <a:solidFill>
                  <a:schemeClr val="tx2">
                    <a:lumMod val="75000"/>
                  </a:schemeClr>
                </a:solidFill>
              </a:rPr>
              <a:t>аморфофаллусу</a:t>
            </a:r>
            <a:r>
              <a:rPr lang="ru-RU" sz="2400" b="1" dirty="0" smtClean="0">
                <a:solidFill>
                  <a:schemeClr val="tx2">
                    <a:lumMod val="75000"/>
                  </a:schemeClr>
                </a:solidFill>
              </a:rPr>
              <a:t> титаническому </a:t>
            </a:r>
            <a:r>
              <a:rPr lang="ru-RU" sz="2400" dirty="0" smtClean="0"/>
              <a:t>(</a:t>
            </a:r>
            <a:r>
              <a:rPr lang="ru-RU" sz="2400" dirty="0" err="1" smtClean="0"/>
              <a:t>Amorphophallus</a:t>
            </a:r>
            <a:r>
              <a:rPr lang="ru-RU" sz="2400" dirty="0" smtClean="0"/>
              <a:t> </a:t>
            </a:r>
            <a:r>
              <a:rPr lang="ru-RU" sz="2400" dirty="0" err="1" smtClean="0"/>
              <a:t>titanum</a:t>
            </a:r>
            <a:r>
              <a:rPr lang="ru-RU" sz="2400" dirty="0" smtClean="0"/>
              <a:t>). Высота цветка 2,5 м, а его ширина – 1,5 м.</a:t>
            </a:r>
            <a:endParaRPr lang="ru-RU" sz="24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tx2">
                    <a:lumMod val="75000"/>
                  </a:schemeClr>
                </a:solidFill>
              </a:rPr>
              <a:t>БЕНГАЛЬСКИЙ ФИКУС</a:t>
            </a:r>
            <a:endParaRPr lang="ru-RU" b="1" dirty="0">
              <a:solidFill>
                <a:schemeClr val="tx2">
                  <a:lumMod val="75000"/>
                </a:schemeClr>
              </a:solidFill>
            </a:endParaRPr>
          </a:p>
        </p:txBody>
      </p:sp>
      <p:pic>
        <p:nvPicPr>
          <p:cNvPr id="6" name="Содержимое 5" descr="31657.jpg"/>
          <p:cNvPicPr>
            <a:picLocks noGrp="1" noChangeAspect="1"/>
          </p:cNvPicPr>
          <p:nvPr>
            <p:ph idx="1"/>
          </p:nvPr>
        </p:nvPicPr>
        <p:blipFill>
          <a:blip r:embed="rId2" cstate="print"/>
          <a:stretch>
            <a:fillRect/>
          </a:stretch>
        </p:blipFill>
        <p:spPr>
          <a:xfrm>
            <a:off x="1259632" y="1556792"/>
            <a:ext cx="6790530" cy="4530254"/>
          </a:xfrm>
          <a:ln>
            <a:solidFill>
              <a:schemeClr val="accent1"/>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692696"/>
            <a:ext cx="6858000" cy="5322927"/>
          </a:xfrm>
        </p:spPr>
        <p:txBody>
          <a:bodyPr>
            <a:normAutofit/>
          </a:bodyPr>
          <a:lstStyle/>
          <a:p>
            <a:r>
              <a:rPr lang="ru-RU" sz="2500" b="1" dirty="0" smtClean="0"/>
              <a:t>Самая раскидистая крона у дерева </a:t>
            </a:r>
            <a:r>
              <a:rPr lang="ru-RU" sz="2500" b="1" dirty="0" smtClean="0">
                <a:solidFill>
                  <a:schemeClr val="tx2">
                    <a:lumMod val="75000"/>
                  </a:schemeClr>
                </a:solidFill>
              </a:rPr>
              <a:t>фикус бенгальский</a:t>
            </a:r>
            <a:r>
              <a:rPr lang="ru-RU" sz="2500" dirty="0" smtClean="0"/>
              <a:t>. Она может достигать 500 метров в ширину. Самый известный фикус бенгальский носит название Великий баньян. Он находится в городе </a:t>
            </a:r>
            <a:r>
              <a:rPr lang="ru-RU" sz="2500" dirty="0" err="1" smtClean="0"/>
              <a:t>Хауре</a:t>
            </a:r>
            <a:r>
              <a:rPr lang="ru-RU" sz="2500" dirty="0" smtClean="0"/>
              <a:t>, в Индийском ботаническом саду. Некогда баньян являлся одним единым деревом, но после нескольких ураганов, в ходе которых был уничтожен основной ствол, баньян был признан </a:t>
            </a:r>
            <a:r>
              <a:rPr lang="ru-RU" sz="2500" dirty="0" err="1" smtClean="0"/>
              <a:t>клональной</a:t>
            </a:r>
            <a:r>
              <a:rPr lang="ru-RU" sz="2500" dirty="0" smtClean="0"/>
              <a:t> колонией. Тем не менее, площадь этого гигантского растения составляет 1,5 га.</a:t>
            </a:r>
            <a:endParaRPr lang="ru-RU" sz="25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СЕКВОЙЯДЕНДРОН</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4" name="Содержимое 3" descr="12504.jpg"/>
          <p:cNvPicPr>
            <a:picLocks noGrp="1" noChangeAspect="1"/>
          </p:cNvPicPr>
          <p:nvPr>
            <p:ph idx="1"/>
          </p:nvPr>
        </p:nvPicPr>
        <p:blipFill>
          <a:blip r:embed="rId2" cstate="print"/>
          <a:stretch>
            <a:fillRect/>
          </a:stretch>
        </p:blipFill>
        <p:spPr>
          <a:xfrm>
            <a:off x="1340415" y="1365350"/>
            <a:ext cx="6687970" cy="5015978"/>
          </a:xfrm>
          <a:ln>
            <a:solidFill>
              <a:schemeClr val="accent1"/>
            </a:solid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908720"/>
            <a:ext cx="6858000" cy="5106903"/>
          </a:xfrm>
        </p:spPr>
        <p:txBody>
          <a:bodyPr>
            <a:normAutofit/>
          </a:bodyPr>
          <a:lstStyle/>
          <a:p>
            <a:r>
              <a:rPr lang="ru-RU" sz="2400" b="1" dirty="0" smtClean="0"/>
              <a:t>Самое большое в мире дерево - </a:t>
            </a:r>
            <a:r>
              <a:rPr lang="ru-RU" sz="2400" b="1" dirty="0" err="1" smtClean="0">
                <a:solidFill>
                  <a:schemeClr val="tx2">
                    <a:lumMod val="75000"/>
                  </a:schemeClr>
                </a:solidFill>
              </a:rPr>
              <a:t>секвойядендрон</a:t>
            </a:r>
            <a:r>
              <a:rPr lang="ru-RU" sz="2400" b="1" dirty="0" smtClean="0">
                <a:solidFill>
                  <a:schemeClr val="tx2">
                    <a:lumMod val="75000"/>
                  </a:schemeClr>
                </a:solidFill>
              </a:rPr>
              <a:t> гигантский</a:t>
            </a:r>
            <a:r>
              <a:rPr lang="ru-RU" sz="2400" dirty="0" smtClean="0"/>
              <a:t>, растущее в Национальном парке «Секвойя» в Калифорнии, США и названное в честь генерала Гражданской войны </a:t>
            </a:r>
            <a:r>
              <a:rPr lang="ru-RU" sz="2400" dirty="0" err="1" smtClean="0"/>
              <a:t>Шермана</a:t>
            </a:r>
            <a:r>
              <a:rPr lang="ru-RU" sz="2400" dirty="0" smtClean="0"/>
              <a:t>. По своему объему оно является самым большим деревом  планеты, но не самым высоким. Высота дерева составляет 83,8 м, обхват ствола на высоте груди 31,3 м, самая нижняя ветвь располагается на высоте 40 м, а возраст (по последний исследованиям, проводившимся в 2002 году) — около 2000 лет.</a:t>
            </a:r>
            <a:endParaRPr lang="ru-RU" sz="24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КАКТУС САГУАРО</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6" name="Содержимое 5" descr="31658.jpg"/>
          <p:cNvPicPr>
            <a:picLocks noGrp="1" noChangeAspect="1"/>
          </p:cNvPicPr>
          <p:nvPr>
            <p:ph idx="1"/>
          </p:nvPr>
        </p:nvPicPr>
        <p:blipFill>
          <a:blip r:embed="rId2" cstate="print"/>
          <a:stretch>
            <a:fillRect/>
          </a:stretch>
        </p:blipFill>
        <p:spPr>
          <a:xfrm>
            <a:off x="1475656" y="1268760"/>
            <a:ext cx="6503382" cy="4849665"/>
          </a:xfrm>
          <a:ln>
            <a:solidFill>
              <a:schemeClr val="accent1"/>
            </a:solid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836712"/>
            <a:ext cx="6858000" cy="5178911"/>
          </a:xfrm>
        </p:spPr>
        <p:txBody>
          <a:bodyPr>
            <a:normAutofit/>
          </a:bodyPr>
          <a:lstStyle/>
          <a:p>
            <a:r>
              <a:rPr lang="ru-RU" sz="2800" b="1" dirty="0" smtClean="0"/>
              <a:t>Самое большое колючее растение – </a:t>
            </a:r>
            <a:r>
              <a:rPr lang="ru-RU" sz="2800" b="1" dirty="0" smtClean="0">
                <a:solidFill>
                  <a:schemeClr val="tx2">
                    <a:lumMod val="75000"/>
                  </a:schemeClr>
                </a:solidFill>
              </a:rPr>
              <a:t>кактус </a:t>
            </a:r>
            <a:r>
              <a:rPr lang="ru-RU" sz="2800" b="1" dirty="0" err="1" smtClean="0">
                <a:solidFill>
                  <a:schemeClr val="tx2">
                    <a:lumMod val="75000"/>
                  </a:schemeClr>
                </a:solidFill>
              </a:rPr>
              <a:t>сагуаро</a:t>
            </a:r>
            <a:r>
              <a:rPr lang="ru-RU" sz="2800" b="1" dirty="0" smtClean="0">
                <a:solidFill>
                  <a:schemeClr val="tx2">
                    <a:lumMod val="75000"/>
                  </a:schemeClr>
                </a:solidFill>
              </a:rPr>
              <a:t>, или гигантская </a:t>
            </a:r>
            <a:r>
              <a:rPr lang="ru-RU" sz="2800" b="1" dirty="0" err="1" smtClean="0">
                <a:solidFill>
                  <a:schemeClr val="tx2">
                    <a:lumMod val="75000"/>
                  </a:schemeClr>
                </a:solidFill>
              </a:rPr>
              <a:t>карнегия</a:t>
            </a:r>
            <a:r>
              <a:rPr lang="ru-RU" sz="2800" b="1" dirty="0" smtClean="0"/>
              <a:t>.</a:t>
            </a:r>
            <a:r>
              <a:rPr lang="ru-RU" sz="2800" dirty="0" smtClean="0"/>
              <a:t> Он произрастает в Мексике и некоторых районах США. Кактус может достигать 15 метров в высоту. Крупные экземпляры весят до 10 тонн! Кроме того, цветок кактуса содержит около 3500 тычинок настолько крупных, что некоторые местные птицы вьют на них гнезда.</a:t>
            </a:r>
            <a:endParaRPr lang="ru-RU" sz="28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559091"/>
          </a:xfrm>
        </p:spPr>
        <p:txBody>
          <a:bodyPr/>
          <a:lstStyle/>
          <a:p>
            <a:pPr algn="ctr"/>
            <a:r>
              <a:rPr lang="ru-RU" b="1" dirty="0" smtClean="0">
                <a:solidFill>
                  <a:schemeClr val="accent2">
                    <a:lumMod val="75000"/>
                  </a:schemeClr>
                </a:solidFill>
                <a:effectLst>
                  <a:outerShdw blurRad="38100" dist="38100" dir="2700000" algn="tl">
                    <a:srgbClr val="000000">
                      <a:alpha val="43137"/>
                    </a:srgbClr>
                  </a:outerShdw>
                </a:effectLst>
              </a:rPr>
              <a:t>БАМБУК</a:t>
            </a:r>
            <a:endParaRPr lang="ru-RU" b="1" dirty="0">
              <a:solidFill>
                <a:schemeClr val="accent2">
                  <a:lumMod val="75000"/>
                </a:schemeClr>
              </a:solidFill>
              <a:effectLst>
                <a:outerShdw blurRad="38100" dist="38100" dir="2700000" algn="tl">
                  <a:srgbClr val="000000">
                    <a:alpha val="43137"/>
                  </a:srgbClr>
                </a:outerShdw>
              </a:effectLst>
            </a:endParaRPr>
          </a:p>
        </p:txBody>
      </p:sp>
      <p:pic>
        <p:nvPicPr>
          <p:cNvPr id="4" name="Содержимое 3" descr="12495.jpg"/>
          <p:cNvPicPr>
            <a:picLocks noGrp="1" noChangeAspect="1"/>
          </p:cNvPicPr>
          <p:nvPr>
            <p:ph idx="1"/>
          </p:nvPr>
        </p:nvPicPr>
        <p:blipFill>
          <a:blip r:embed="rId2" cstate="print"/>
          <a:stretch>
            <a:fillRect/>
          </a:stretch>
        </p:blipFill>
        <p:spPr>
          <a:xfrm>
            <a:off x="1331640" y="1412776"/>
            <a:ext cx="6768752" cy="5076564"/>
          </a:xfrm>
          <a:ln>
            <a:solidFill>
              <a:schemeClr val="accent1"/>
            </a:solid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1268760"/>
            <a:ext cx="6858000" cy="4746863"/>
          </a:xfrm>
        </p:spPr>
        <p:txBody>
          <a:bodyPr>
            <a:normAutofit/>
          </a:bodyPr>
          <a:lstStyle/>
          <a:p>
            <a:r>
              <a:rPr lang="ru-RU" sz="2800" b="1" dirty="0" smtClean="0"/>
              <a:t>Самое быстрорастущее растение планеты – </a:t>
            </a:r>
            <a:r>
              <a:rPr lang="ru-RU" sz="2800" b="1" dirty="0" smtClean="0">
                <a:solidFill>
                  <a:schemeClr val="accent2">
                    <a:lumMod val="75000"/>
                  </a:schemeClr>
                </a:solidFill>
              </a:rPr>
              <a:t>бамбук</a:t>
            </a:r>
            <a:r>
              <a:rPr lang="ru-RU" sz="2800" dirty="0" smtClean="0"/>
              <a:t>. Он произрастает в Азии, является съедобным и может за одни сутки вырасти почти на 1 метр (40-70 см). Диаметр стеблей бамбука тоже увеличивается, так стебель тридцатиметрового растения может достигать в диаметре 20-30 см.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703107"/>
          </a:xfrm>
        </p:spPr>
        <p:txBody>
          <a:bodyPr/>
          <a:lstStyle/>
          <a:p>
            <a:pPr algn="ctr"/>
            <a:r>
              <a:rPr lang="ru-RU" b="1" dirty="0" smtClean="0">
                <a:solidFill>
                  <a:schemeClr val="accent2">
                    <a:lumMod val="75000"/>
                  </a:schemeClr>
                </a:solidFill>
                <a:effectLst>
                  <a:outerShdw blurRad="38100" dist="38100" dir="2700000" algn="tl">
                    <a:srgbClr val="000000">
                      <a:alpha val="43137"/>
                    </a:srgbClr>
                  </a:outerShdw>
                </a:effectLst>
              </a:rPr>
              <a:t>АМАЗОНСКАЯ ВИКТОРИЯ</a:t>
            </a:r>
            <a:endParaRPr lang="ru-RU" b="1" dirty="0">
              <a:solidFill>
                <a:schemeClr val="accent2">
                  <a:lumMod val="75000"/>
                </a:schemeClr>
              </a:solidFill>
              <a:effectLst>
                <a:outerShdw blurRad="38100" dist="38100" dir="2700000" algn="tl">
                  <a:srgbClr val="000000">
                    <a:alpha val="43137"/>
                  </a:srgbClr>
                </a:outerShdw>
              </a:effectLst>
            </a:endParaRPr>
          </a:p>
        </p:txBody>
      </p:sp>
      <p:pic>
        <p:nvPicPr>
          <p:cNvPr id="6" name="Содержимое 5" descr="31655.jpg"/>
          <p:cNvPicPr>
            <a:picLocks noGrp="1" noChangeAspect="1"/>
          </p:cNvPicPr>
          <p:nvPr>
            <p:ph idx="1"/>
          </p:nvPr>
        </p:nvPicPr>
        <p:blipFill>
          <a:blip r:embed="rId2" cstate="print"/>
          <a:stretch>
            <a:fillRect/>
          </a:stretch>
        </p:blipFill>
        <p:spPr>
          <a:xfrm>
            <a:off x="1115616" y="1628800"/>
            <a:ext cx="6972329" cy="4651540"/>
          </a:xfrm>
          <a:ln>
            <a:solidFill>
              <a:schemeClr val="accent1"/>
            </a:solid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1340768"/>
            <a:ext cx="6858000" cy="4674855"/>
          </a:xfrm>
        </p:spPr>
        <p:txBody>
          <a:bodyPr>
            <a:normAutofit/>
          </a:bodyPr>
          <a:lstStyle/>
          <a:p>
            <a:r>
              <a:rPr lang="ru-RU" sz="2800" b="1" dirty="0" smtClean="0"/>
              <a:t>Самое большое водное растение – </a:t>
            </a:r>
            <a:r>
              <a:rPr lang="ru-RU" sz="2800" b="1" dirty="0" smtClean="0">
                <a:solidFill>
                  <a:schemeClr val="accent2">
                    <a:lumMod val="75000"/>
                  </a:schemeClr>
                </a:solidFill>
              </a:rPr>
              <a:t>амазонская виктория</a:t>
            </a:r>
            <a:r>
              <a:rPr lang="ru-RU" sz="2800" dirty="0" smtClean="0"/>
              <a:t>. Ее родиной является Южная Америка. Плавучий лист этого растения способен достигать в диаметре более двух метров! Эта широкая листовая платина достаточно прочная, поэтому на ней может прокатиться не только </a:t>
            </a:r>
            <a:r>
              <a:rPr lang="ru-RU" sz="2800" dirty="0" err="1" smtClean="0"/>
              <a:t>Дюймовочка</a:t>
            </a:r>
            <a:r>
              <a:rPr lang="ru-RU" sz="2800" dirty="0" smtClean="0"/>
              <a:t>, но и человек, вес которого не превышает 50 кг.</a:t>
            </a:r>
            <a:endParaRPr lang="ru-RU" sz="28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631099"/>
          </a:xfrm>
        </p:spPr>
        <p:txBody>
          <a:bodyPr/>
          <a:lstStyle/>
          <a:p>
            <a:pPr algn="ctr"/>
            <a:r>
              <a:rPr lang="ru-RU" b="1" dirty="0" smtClean="0">
                <a:solidFill>
                  <a:schemeClr val="accent2">
                    <a:lumMod val="75000"/>
                  </a:schemeClr>
                </a:solidFill>
                <a:effectLst>
                  <a:outerShdw blurRad="38100" dist="38100" dir="2700000" algn="tl">
                    <a:srgbClr val="000000">
                      <a:alpha val="43137"/>
                    </a:srgbClr>
                  </a:outerShdw>
                </a:effectLst>
              </a:rPr>
              <a:t>ПАЛЬМА РАФИЯ</a:t>
            </a:r>
            <a:endParaRPr lang="ru-RU" b="1" dirty="0">
              <a:solidFill>
                <a:schemeClr val="accent2">
                  <a:lumMod val="75000"/>
                </a:schemeClr>
              </a:solidFill>
              <a:effectLst>
                <a:outerShdw blurRad="38100" dist="38100" dir="2700000" algn="tl">
                  <a:srgbClr val="000000">
                    <a:alpha val="43137"/>
                  </a:srgbClr>
                </a:outerShdw>
              </a:effectLst>
            </a:endParaRPr>
          </a:p>
        </p:txBody>
      </p:sp>
      <p:pic>
        <p:nvPicPr>
          <p:cNvPr id="4" name="Содержимое 3" descr="12498.jpg"/>
          <p:cNvPicPr>
            <a:picLocks noGrp="1" noChangeAspect="1"/>
          </p:cNvPicPr>
          <p:nvPr>
            <p:ph idx="1"/>
          </p:nvPr>
        </p:nvPicPr>
        <p:blipFill>
          <a:blip r:embed="rId2" cstate="print"/>
          <a:stretch>
            <a:fillRect/>
          </a:stretch>
        </p:blipFill>
        <p:spPr>
          <a:xfrm>
            <a:off x="1187624" y="1628800"/>
            <a:ext cx="6860254" cy="4596370"/>
          </a:xfrm>
          <a:ln>
            <a:solidFill>
              <a:schemeClr val="accent1"/>
            </a:solid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1052736"/>
            <a:ext cx="6858000" cy="4962887"/>
          </a:xfrm>
        </p:spPr>
        <p:txBody>
          <a:bodyPr>
            <a:normAutofit/>
          </a:bodyPr>
          <a:lstStyle/>
          <a:p>
            <a:r>
              <a:rPr lang="ru-RU" sz="2800" b="1" dirty="0" smtClean="0"/>
              <a:t>Самые большие листья </a:t>
            </a:r>
            <a:r>
              <a:rPr lang="ru-RU" sz="2800" dirty="0" smtClean="0"/>
              <a:t>наземного растения </a:t>
            </a:r>
            <a:r>
              <a:rPr lang="ru-RU" sz="2800" b="1" dirty="0" smtClean="0"/>
              <a:t>принадлежат пальме </a:t>
            </a:r>
            <a:r>
              <a:rPr lang="ru-RU" sz="2800" b="1" dirty="0" smtClean="0">
                <a:solidFill>
                  <a:schemeClr val="accent2">
                    <a:lumMod val="75000"/>
                  </a:schemeClr>
                </a:solidFill>
              </a:rPr>
              <a:t>рафия</a:t>
            </a:r>
            <a:r>
              <a:rPr lang="ru-RU" sz="2800" dirty="0" smtClean="0"/>
              <a:t>. Листья этого растения могут вырастать до 20 метров в длину, а у рафии королевской (</a:t>
            </a:r>
            <a:r>
              <a:rPr lang="ru-RU" sz="2800" dirty="0" err="1" smtClean="0"/>
              <a:t>Raphia</a:t>
            </a:r>
            <a:r>
              <a:rPr lang="ru-RU" sz="2800" dirty="0" smtClean="0"/>
              <a:t> </a:t>
            </a:r>
            <a:r>
              <a:rPr lang="ru-RU" sz="2800" dirty="0" err="1" smtClean="0"/>
              <a:t>regalis</a:t>
            </a:r>
            <a:r>
              <a:rPr lang="ru-RU" sz="2800" dirty="0" smtClean="0"/>
              <a:t>) – до 25 м. Сама пальма способна достигать высоты 16-18 метров.</a:t>
            </a:r>
            <a:endParaRPr lang="ru-RU" sz="28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5653"/>
            <a:ext cx="6858000" cy="487083"/>
          </a:xfrm>
        </p:spPr>
        <p:txBody>
          <a:bodyPr>
            <a:normAutofit fontScale="90000"/>
          </a:bodyPr>
          <a:lstStyle/>
          <a:p>
            <a:pPr algn="ctr"/>
            <a:r>
              <a:rPr lang="ru-RU" b="1" dirty="0" smtClean="0">
                <a:solidFill>
                  <a:schemeClr val="tx2">
                    <a:lumMod val="75000"/>
                  </a:schemeClr>
                </a:solidFill>
                <a:effectLst>
                  <a:outerShdw blurRad="38100" dist="38100" dir="2700000" algn="tl">
                    <a:srgbClr val="000000">
                      <a:alpha val="43137"/>
                    </a:srgbClr>
                  </a:outerShdw>
                </a:effectLst>
              </a:rPr>
              <a:t>БАОБАБ</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6" name="Содержимое 5" descr="31656.jpg"/>
          <p:cNvPicPr>
            <a:picLocks noGrp="1" noChangeAspect="1"/>
          </p:cNvPicPr>
          <p:nvPr>
            <p:ph idx="1"/>
          </p:nvPr>
        </p:nvPicPr>
        <p:blipFill>
          <a:blip r:embed="rId2" cstate="print"/>
          <a:stretch>
            <a:fillRect/>
          </a:stretch>
        </p:blipFill>
        <p:spPr>
          <a:xfrm>
            <a:off x="1259632" y="1412776"/>
            <a:ext cx="6756305" cy="4507421"/>
          </a:xfrm>
          <a:ln>
            <a:solidFill>
              <a:schemeClr val="accent1"/>
            </a:solid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908720"/>
            <a:ext cx="6858000" cy="5106903"/>
          </a:xfrm>
        </p:spPr>
        <p:txBody>
          <a:bodyPr>
            <a:normAutofit/>
          </a:bodyPr>
          <a:lstStyle/>
          <a:p>
            <a:r>
              <a:rPr lang="ru-RU" sz="2800" b="1" dirty="0" smtClean="0"/>
              <a:t>Самое толстое растение в мире – </a:t>
            </a:r>
            <a:r>
              <a:rPr lang="ru-RU" sz="2800" b="1" dirty="0" smtClean="0">
                <a:solidFill>
                  <a:schemeClr val="tx2">
                    <a:lumMod val="75000"/>
                  </a:schemeClr>
                </a:solidFill>
              </a:rPr>
              <a:t>баобаб</a:t>
            </a:r>
            <a:r>
              <a:rPr lang="ru-RU" sz="2800" dirty="0" smtClean="0"/>
              <a:t>. Окружность его ствола может составлять 10 метров, а в некоторых стволах баобабов могут уместиться 40 человек. Это дерево также же считается одним из самых причудливых в мире. Баобаб иногда называют «деревом, растущим головой вниз», так как его крона напоминает корни.</a:t>
            </a:r>
            <a:endParaRPr lang="ru-RU" sz="2800" dirty="0"/>
          </a:p>
        </p:txBody>
      </p:sp>
    </p:spTree>
  </p:cSld>
  <p:clrMapOvr>
    <a:masterClrMapping/>
  </p:clrMapOvr>
  <p:transition spd="med">
    <p:fade/>
  </p:transition>
</p:sld>
</file>

<file path=ppt/theme/theme1.xml><?xml version="1.0" encoding="utf-8"?>
<a:theme xmlns:a="http://schemas.openxmlformats.org/drawingml/2006/main" name="FLOWERS 16X9">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TS103098890</Template>
  <TotalTime>806</TotalTime>
  <Words>612</Words>
  <Application>Microsoft Office PowerPoint</Application>
  <PresentationFormat>Экран (4:3)</PresentationFormat>
  <Paragraphs>42</Paragraphs>
  <Slides>19</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FLOWERS 16X9</vt:lpstr>
      <vt:lpstr>Самые удивительные растения мира</vt:lpstr>
      <vt:lpstr>БАМБУК</vt:lpstr>
      <vt:lpstr>Слайд 3</vt:lpstr>
      <vt:lpstr>АМАЗОНСКАЯ ВИКТОРИЯ</vt:lpstr>
      <vt:lpstr>Слайд 5</vt:lpstr>
      <vt:lpstr>ПАЛЬМА РАФИЯ</vt:lpstr>
      <vt:lpstr>Слайд 7</vt:lpstr>
      <vt:lpstr>БАОБАБ</vt:lpstr>
      <vt:lpstr>Слайд 9</vt:lpstr>
      <vt:lpstr>СЕКВОЙЯ</vt:lpstr>
      <vt:lpstr>Слайд 11</vt:lpstr>
      <vt:lpstr>АМОРФОФАЛЛУС</vt:lpstr>
      <vt:lpstr>Слайд 13</vt:lpstr>
      <vt:lpstr>БЕНГАЛЬСКИЙ ФИКУС</vt:lpstr>
      <vt:lpstr>Слайд 15</vt:lpstr>
      <vt:lpstr>СЕКВОЙЯДЕНДРОН</vt:lpstr>
      <vt:lpstr>Слайд 17</vt:lpstr>
      <vt:lpstr>КАКТУС САГУАРО</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удивительные растения мира</dc:title>
  <dc:creator>zooclub.ru</dc:creator>
  <cp:keywords>растения</cp:keywords>
  <cp:lastModifiedBy>user1</cp:lastModifiedBy>
  <cp:revision>11</cp:revision>
  <dcterms:created xsi:type="dcterms:W3CDTF">2014-02-10T06:25:46Z</dcterms:created>
  <dcterms:modified xsi:type="dcterms:W3CDTF">2018-02-16T06:45:16Z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