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C1D0E-9DC8-48A1-9CBB-04569B6C74BD}"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F076AF-4726-4535-B66E-9DDD3A8087D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http://zooclub.ru/samye/interesnye_vidy_cherepah.shtml</a:t>
            </a:r>
            <a:endParaRPr lang="ru-RU"/>
          </a:p>
        </p:txBody>
      </p:sp>
      <p:sp>
        <p:nvSpPr>
          <p:cNvPr id="4" name="Номер слайда 3"/>
          <p:cNvSpPr>
            <a:spLocks noGrp="1"/>
          </p:cNvSpPr>
          <p:nvPr>
            <p:ph type="sldNum" sz="quarter" idx="10"/>
          </p:nvPr>
        </p:nvSpPr>
        <p:spPr/>
        <p:txBody>
          <a:bodyPr/>
          <a:lstStyle/>
          <a:p>
            <a:fld id="{DEF076AF-4726-4535-B66E-9DDD3A8087DD}"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http://zooclub.ru/samye/interesnye_vidy_cherepah.shtml</a:t>
            </a:r>
            <a:endParaRPr lang="ru-RU" dirty="0"/>
          </a:p>
        </p:txBody>
      </p:sp>
      <p:sp>
        <p:nvSpPr>
          <p:cNvPr id="4" name="Номер слайда 3"/>
          <p:cNvSpPr>
            <a:spLocks noGrp="1"/>
          </p:cNvSpPr>
          <p:nvPr>
            <p:ph type="sldNum" sz="quarter" idx="10"/>
          </p:nvPr>
        </p:nvSpPr>
        <p:spPr/>
        <p:txBody>
          <a:bodyPr/>
          <a:lstStyle/>
          <a:p>
            <a:fld id="{DEF076AF-4726-4535-B66E-9DDD3A8087DD}"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10"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2060848"/>
            <a:ext cx="7681913" cy="1800200"/>
          </a:xfrm>
        </p:spPr>
        <p:txBody>
          <a:bodyPr/>
          <a:lstStyle/>
          <a:p>
            <a:r>
              <a:rPr lang="ru-RU" dirty="0" smtClean="0">
                <a:effectLst>
                  <a:outerShdw blurRad="38100" dist="38100" dir="2700000" algn="tl">
                    <a:srgbClr val="000000">
                      <a:alpha val="43137"/>
                    </a:srgbClr>
                  </a:outerShdw>
                </a:effectLst>
              </a:rPr>
              <a:t>Самые интересные виды домашних черепах</a:t>
            </a:r>
            <a:endParaRPr lang="ru-RU"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730249" y="3789040"/>
            <a:ext cx="7681913" cy="1440160"/>
          </a:xfrm>
        </p:spPr>
        <p:txBody>
          <a:bodyPr>
            <a:normAutofit fontScale="77500" lnSpcReduction="20000"/>
          </a:bodyPr>
          <a:lstStyle/>
          <a:p>
            <a:r>
              <a:rPr lang="ru-RU" dirty="0" smtClean="0">
                <a:effectLst>
                  <a:outerShdw blurRad="38100" dist="38100" dir="2700000" algn="tl">
                    <a:srgbClr val="000000">
                      <a:alpha val="43137"/>
                    </a:srgbClr>
                  </a:outerShdw>
                </a:effectLst>
              </a:rPr>
              <a:t>Черепахи – дикие животные. Они не приручаются, не воспринимают людей как хозяев, тем не менее, все виды черепах (сухопутные, водные и полуводные) пользуются популярностью в качестве домашних питомцев.</a:t>
            </a:r>
          </a:p>
        </p:txBody>
      </p:sp>
      <p:sp>
        <p:nvSpPr>
          <p:cNvPr id="4" name="TextBox 3"/>
          <p:cNvSpPr txBox="1"/>
          <p:nvPr/>
        </p:nvSpPr>
        <p:spPr>
          <a:xfrm>
            <a:off x="323528" y="6309320"/>
            <a:ext cx="1583319" cy="338554"/>
          </a:xfrm>
          <a:prstGeom prst="rect">
            <a:avLst/>
          </a:prstGeom>
          <a:noFill/>
        </p:spPr>
        <p:txBody>
          <a:bodyPr wrap="none" rtlCol="0">
            <a:spAutoFit/>
          </a:bodyPr>
          <a:lstStyle/>
          <a:p>
            <a:r>
              <a:rPr lang="en-US" sz="1600" b="1" dirty="0" smtClean="0"/>
              <a:t>www.zooclub.ru</a:t>
            </a:r>
            <a:endParaRPr lang="ru-RU" sz="1600" b="1" dirty="0"/>
          </a:p>
        </p:txBody>
      </p:sp>
      <p:pic>
        <p:nvPicPr>
          <p:cNvPr id="5" name="Рисунок 4" descr="37.gif"/>
          <p:cNvPicPr>
            <a:picLocks noChangeAspect="1"/>
          </p:cNvPicPr>
          <p:nvPr/>
        </p:nvPicPr>
        <p:blipFill>
          <a:blip r:embed="rId3" cstate="print"/>
          <a:stretch>
            <a:fillRect/>
          </a:stretch>
        </p:blipFill>
        <p:spPr>
          <a:xfrm rot="1584097" flipH="1">
            <a:off x="6755080" y="4558559"/>
            <a:ext cx="2019121" cy="2136895"/>
          </a:xfrm>
          <a:prstGeom prst="rect">
            <a:avLst/>
          </a:prstGeom>
        </p:spPr>
      </p:pic>
      <p:pic>
        <p:nvPicPr>
          <p:cNvPr id="6" name="Рисунок 5" descr="(7).gif"/>
          <p:cNvPicPr>
            <a:picLocks noChangeAspect="1"/>
          </p:cNvPicPr>
          <p:nvPr/>
        </p:nvPicPr>
        <p:blipFill>
          <a:blip r:embed="rId4" cstate="print"/>
          <a:stretch>
            <a:fillRect/>
          </a:stretch>
        </p:blipFill>
        <p:spPr>
          <a:xfrm>
            <a:off x="539552" y="332656"/>
            <a:ext cx="2736304" cy="188120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r>
              <a:rPr lang="ru-RU" dirty="0" smtClean="0"/>
              <a:t>Мускусная </a:t>
            </a:r>
            <a:r>
              <a:rPr lang="ru-RU" dirty="0"/>
              <a:t>черепаха</a:t>
            </a:r>
          </a:p>
        </p:txBody>
      </p:sp>
      <p:pic>
        <p:nvPicPr>
          <p:cNvPr id="4" name="Содержимое 3" descr="14599.jpg"/>
          <p:cNvPicPr>
            <a:picLocks noGrp="1" noChangeAspect="1"/>
          </p:cNvPicPr>
          <p:nvPr>
            <p:ph idx="1"/>
          </p:nvPr>
        </p:nvPicPr>
        <p:blipFill>
          <a:blip r:embed="rId2" cstate="print"/>
          <a:stretch>
            <a:fillRect/>
          </a:stretch>
        </p:blipFill>
        <p:spPr>
          <a:xfrm>
            <a:off x="467544" y="1124744"/>
            <a:ext cx="8058585" cy="5197787"/>
          </a:xfrm>
          <a:ln>
            <a:solidFill>
              <a:schemeClr val="tx1"/>
            </a:solid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476672"/>
            <a:ext cx="8382000" cy="5904656"/>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Обыкновенная мускусная черепаха  </a:t>
            </a:r>
            <a:r>
              <a:rPr lang="ru-RU" dirty="0" smtClean="0">
                <a:effectLst>
                  <a:outerShdw blurRad="38100" dist="38100" dir="2700000" algn="tl">
                    <a:srgbClr val="000000">
                      <a:alpha val="43137"/>
                    </a:srgbClr>
                  </a:outerShdw>
                </a:effectLst>
              </a:rPr>
              <a:t>обладает </a:t>
            </a:r>
            <a:r>
              <a:rPr lang="ru-RU" dirty="0" err="1" smtClean="0">
                <a:effectLst>
                  <a:outerShdw blurRad="38100" dist="38100" dir="2700000" algn="tl">
                    <a:srgbClr val="000000">
                      <a:alpha val="43137"/>
                    </a:srgbClr>
                  </a:outerShdw>
                </a:effectLst>
              </a:rPr>
              <a:t>карапаксом</a:t>
            </a:r>
            <a:r>
              <a:rPr lang="ru-RU" dirty="0" smtClean="0">
                <a:effectLst>
                  <a:outerShdw blurRad="38100" dist="38100" dir="2700000" algn="tl">
                    <a:srgbClr val="000000">
                      <a:alpha val="43137"/>
                    </a:srgbClr>
                  </a:outerShdw>
                </a:effectLst>
              </a:rPr>
              <a:t> маленького размера даже во взрослом </a:t>
            </a:r>
            <a:r>
              <a:rPr lang="ru-RU" dirty="0" err="1" smtClean="0">
                <a:effectLst>
                  <a:outerShdw blurRad="38100" dist="38100" dir="2700000" algn="tl">
                    <a:srgbClr val="000000">
                      <a:alpha val="43137"/>
                    </a:srgbClr>
                  </a:outerShdw>
                </a:effectLst>
              </a:rPr>
              <a:t>сотоянии</a:t>
            </a:r>
            <a:r>
              <a:rPr lang="ru-RU" dirty="0" smtClean="0">
                <a:effectLst>
                  <a:outerShdw blurRad="38100" dist="38100" dir="2700000" algn="tl">
                    <a:srgbClr val="000000">
                      <a:alpha val="43137"/>
                    </a:srgbClr>
                  </a:outerShdw>
                </a:effectLst>
              </a:rPr>
              <a:t>. Его длина не превышает 14 см. Три продольных «ребра» на панцире встречаются только у юных особей. Содержание обыкновенных мускусных черепах имеет средний уровень сложности. Раньше считалось, что животным необходимо обеспечить мелководье, однако позже было доказано, что, пройдя адаптацию, черепахи этого вида способны успешно существовать и при уровне воды в 85 см.</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Бахромчатая черепаха</a:t>
            </a:r>
            <a:endParaRPr lang="ru-RU" dirty="0"/>
          </a:p>
        </p:txBody>
      </p:sp>
      <p:pic>
        <p:nvPicPr>
          <p:cNvPr id="4" name="Содержимое 3" descr="14601.jpg"/>
          <p:cNvPicPr>
            <a:picLocks noGrp="1" noChangeAspect="1"/>
          </p:cNvPicPr>
          <p:nvPr>
            <p:ph idx="1"/>
          </p:nvPr>
        </p:nvPicPr>
        <p:blipFill>
          <a:blip r:embed="rId2" cstate="print"/>
          <a:stretch>
            <a:fillRect/>
          </a:stretch>
        </p:blipFill>
        <p:spPr>
          <a:xfrm>
            <a:off x="611560" y="1268760"/>
            <a:ext cx="7990834" cy="5100817"/>
          </a:xfrm>
          <a:ln>
            <a:solidFill>
              <a:schemeClr val="tx1"/>
            </a:solid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548680"/>
            <a:ext cx="8382000" cy="5616624"/>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Бахромчатые черепахи, или </a:t>
            </a:r>
            <a:r>
              <a:rPr lang="ru-RU" b="1" dirty="0" err="1" smtClean="0">
                <a:solidFill>
                  <a:schemeClr val="accent5">
                    <a:lumMod val="60000"/>
                    <a:lumOff val="40000"/>
                  </a:schemeClr>
                </a:solidFill>
                <a:effectLst>
                  <a:outerShdw blurRad="38100" dist="38100" dir="2700000" algn="tl">
                    <a:srgbClr val="000000">
                      <a:alpha val="43137"/>
                    </a:srgbClr>
                  </a:outerShdw>
                </a:effectLst>
              </a:rPr>
              <a:t>матаматы</a:t>
            </a:r>
            <a:r>
              <a:rPr lang="ru-RU" b="1" dirty="0" smtClean="0">
                <a:solidFill>
                  <a:schemeClr val="accent5">
                    <a:lumMod val="60000"/>
                    <a:lumOff val="40000"/>
                  </a:schemeClr>
                </a:solidFill>
                <a:effectLst>
                  <a:outerShdw blurRad="38100" dist="38100" dir="2700000" algn="tl">
                    <a:srgbClr val="000000">
                      <a:alpha val="43137"/>
                    </a:srgbClr>
                  </a:outerShdw>
                </a:effectLst>
              </a:rPr>
              <a:t> </a:t>
            </a:r>
            <a:r>
              <a:rPr lang="ru-RU" dirty="0" smtClean="0">
                <a:effectLst>
                  <a:outerShdw blurRad="38100" dist="38100" dir="2700000" algn="tl">
                    <a:srgbClr val="000000">
                      <a:alpha val="43137"/>
                    </a:srgbClr>
                  </a:outerShdw>
                </a:effectLst>
              </a:rPr>
              <a:t>- представители семейства </a:t>
            </a:r>
            <a:r>
              <a:rPr lang="ru-RU" dirty="0" err="1" smtClean="0">
                <a:effectLst>
                  <a:outerShdw blurRad="38100" dist="38100" dir="2700000" algn="tl">
                    <a:srgbClr val="000000">
                      <a:alpha val="43137"/>
                    </a:srgbClr>
                  </a:outerShdw>
                </a:effectLst>
              </a:rPr>
              <a:t>змеиношейных</a:t>
            </a:r>
            <a:r>
              <a:rPr lang="ru-RU" dirty="0" smtClean="0">
                <a:effectLst>
                  <a:outerShdw blurRad="38100" dist="38100" dir="2700000" algn="tl">
                    <a:srgbClr val="000000">
                      <a:alpha val="43137"/>
                    </a:srgbClr>
                  </a:outerShdw>
                </a:effectLst>
              </a:rPr>
              <a:t>. Для них характерна треугольная голова, длинная шея, зауженный нос. Длина спинного щита до 40 см. На овальном панцире продольно располагаются крупные бугорки. Шея по бокам имеет выросты. Бахромчатые черепахи смотрятся очень эффектно и оригинально в домашних условиях, в природе же их внешний вид помогает им скрываться среди растительности и маскироваться под камни.</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Головастая иловая черепаха</a:t>
            </a:r>
          </a:p>
        </p:txBody>
      </p:sp>
      <p:pic>
        <p:nvPicPr>
          <p:cNvPr id="6" name="Содержимое 5" descr="31681.jpg"/>
          <p:cNvPicPr>
            <a:picLocks noGrp="1" noChangeAspect="1"/>
          </p:cNvPicPr>
          <p:nvPr>
            <p:ph idx="1"/>
          </p:nvPr>
        </p:nvPicPr>
        <p:blipFill>
          <a:blip r:embed="rId2" cstate="print"/>
          <a:stretch>
            <a:fillRect/>
          </a:stretch>
        </p:blipFill>
        <p:spPr>
          <a:xfrm>
            <a:off x="1043608" y="1412776"/>
            <a:ext cx="7263047" cy="4824437"/>
          </a:xfrm>
          <a:ln>
            <a:solidFill>
              <a:schemeClr val="accent1"/>
            </a:solid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548680"/>
            <a:ext cx="8382000" cy="5832648"/>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Головастая иловая черепаха </a:t>
            </a:r>
            <a:r>
              <a:rPr lang="ru-RU" dirty="0" smtClean="0">
                <a:effectLst>
                  <a:outerShdw blurRad="38100" dist="38100" dir="2700000" algn="tl">
                    <a:srgbClr val="000000">
                      <a:alpha val="43137"/>
                    </a:srgbClr>
                  </a:outerShdw>
                </a:effectLst>
              </a:rPr>
              <a:t>обладает небольшими размерами. Длина </a:t>
            </a:r>
            <a:r>
              <a:rPr lang="ru-RU" dirty="0" err="1" smtClean="0">
                <a:effectLst>
                  <a:outerShdw blurRad="38100" dist="38100" dir="2700000" algn="tl">
                    <a:srgbClr val="000000">
                      <a:alpha val="43137"/>
                    </a:srgbClr>
                  </a:outerShdw>
                </a:effectLst>
              </a:rPr>
              <a:t>карапакса</a:t>
            </a:r>
            <a:r>
              <a:rPr lang="ru-RU" dirty="0" smtClean="0">
                <a:effectLst>
                  <a:outerShdw blurRad="38100" dist="38100" dir="2700000" algn="tl">
                    <a:srgbClr val="000000">
                      <a:alpha val="43137"/>
                    </a:srgbClr>
                  </a:outerShdw>
                </a:effectLst>
              </a:rPr>
              <a:t> не превышает 18 см. Для представителей этого вида характерна крупная голова, короткий хвост, костный панцирь. Головастые иловые черепахи - довольно агрессивные животные. Их «ложные зубы», в виде </a:t>
            </a:r>
            <a:r>
              <a:rPr lang="ru-RU" dirty="0" err="1" smtClean="0">
                <a:effectLst>
                  <a:outerShdw blurRad="38100" dist="38100" dir="2700000" algn="tl">
                    <a:srgbClr val="000000">
                      <a:alpha val="43137"/>
                    </a:srgbClr>
                  </a:outerShdw>
                </a:effectLst>
              </a:rPr>
              <a:t>клыкоподобных</a:t>
            </a:r>
            <a:r>
              <a:rPr lang="ru-RU" dirty="0" smtClean="0">
                <a:effectLst>
                  <a:outerShdw blurRad="38100" dist="38100" dir="2700000" algn="tl">
                    <a:srgbClr val="000000">
                      <a:alpha val="43137"/>
                    </a:srgbClr>
                  </a:outerShdw>
                </a:effectLst>
              </a:rPr>
              <a:t> выростов, могут нанести глубокие раны. В связи с этим, черепах не рекомендуется брать в руки и содержать группами. Но уход за ними относительно простой. Им необходим аквариум на 60-80 л, с оборудованным берегом.</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Звездчатая черепаха</a:t>
            </a:r>
          </a:p>
        </p:txBody>
      </p:sp>
      <p:pic>
        <p:nvPicPr>
          <p:cNvPr id="4" name="Содержимое 3" descr="14603.jpg"/>
          <p:cNvPicPr>
            <a:picLocks noGrp="1" noChangeAspect="1"/>
          </p:cNvPicPr>
          <p:nvPr>
            <p:ph idx="1"/>
          </p:nvPr>
        </p:nvPicPr>
        <p:blipFill>
          <a:blip r:embed="rId2" cstate="print"/>
          <a:stretch>
            <a:fillRect/>
          </a:stretch>
        </p:blipFill>
        <p:spPr>
          <a:xfrm>
            <a:off x="611560" y="1268760"/>
            <a:ext cx="7765062" cy="5047290"/>
          </a:xfrm>
          <a:ln>
            <a:solidFill>
              <a:schemeClr val="tx1"/>
            </a:solid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548680"/>
            <a:ext cx="8382000" cy="5760640"/>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Звездчатая черепаха  </a:t>
            </a:r>
            <a:r>
              <a:rPr lang="ru-RU" dirty="0" smtClean="0">
                <a:effectLst>
                  <a:outerShdw blurRad="38100" dist="38100" dir="2700000" algn="tl">
                    <a:srgbClr val="000000">
                      <a:alpha val="43137"/>
                    </a:srgbClr>
                  </a:outerShdw>
                </a:effectLst>
              </a:rPr>
              <a:t>– небольшая сухопутная черепах интересного внешнего вида. Длина панциря от 15 (самцы) до 28 см (самки). Название «звездчатая» связано с рисунком на </a:t>
            </a:r>
            <a:r>
              <a:rPr lang="ru-RU" dirty="0" err="1" smtClean="0">
                <a:effectLst>
                  <a:outerShdw blurRad="38100" dist="38100" dir="2700000" algn="tl">
                    <a:srgbClr val="000000">
                      <a:alpha val="43137"/>
                    </a:srgbClr>
                  </a:outerShdw>
                </a:effectLst>
              </a:rPr>
              <a:t>карапаксе</a:t>
            </a:r>
            <a:r>
              <a:rPr lang="ru-RU" dirty="0" smtClean="0">
                <a:effectLst>
                  <a:outerShdw blurRad="38100" dist="38100" dir="2700000" algn="tl">
                    <a:srgbClr val="000000">
                      <a:alpha val="43137"/>
                    </a:srgbClr>
                  </a:outerShdw>
                </a:effectLst>
              </a:rPr>
              <a:t> черепахи. Желтая «звезда», как правило, восьмиконечная. Центр рисунка совпадает с серединой реберных и позвоночных щитков. «Лучи» рисунка имеют продолжением на боковых щитках. Содержать звездчатых черепах относительно легко.</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Египетская черепаха</a:t>
            </a:r>
          </a:p>
        </p:txBody>
      </p:sp>
      <p:pic>
        <p:nvPicPr>
          <p:cNvPr id="6" name="Содержимое 5" descr="31682.jpg"/>
          <p:cNvPicPr>
            <a:picLocks noGrp="1" noChangeAspect="1"/>
          </p:cNvPicPr>
          <p:nvPr>
            <p:ph idx="1"/>
          </p:nvPr>
        </p:nvPicPr>
        <p:blipFill>
          <a:blip r:embed="rId2" cstate="print"/>
          <a:stretch>
            <a:fillRect/>
          </a:stretch>
        </p:blipFill>
        <p:spPr>
          <a:xfrm>
            <a:off x="1115616" y="1196752"/>
            <a:ext cx="7122433" cy="5229901"/>
          </a:xfrm>
          <a:ln>
            <a:solidFill>
              <a:schemeClr val="accent1"/>
            </a:solid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548680"/>
            <a:ext cx="8382000" cy="5832648"/>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Египетская черепаха </a:t>
            </a:r>
            <a:r>
              <a:rPr lang="ru-RU" dirty="0" smtClean="0">
                <a:effectLst>
                  <a:outerShdw blurRad="38100" dist="38100" dir="2700000" algn="tl">
                    <a:srgbClr val="000000">
                      <a:alpha val="43137"/>
                    </a:srgbClr>
                  </a:outerShdw>
                </a:effectLst>
              </a:rPr>
              <a:t>– сухопутное животное с панцирем до 13 см длиной. Панцирь этих животных  имеет желтоватый окрас, по краям щитков проходит буро-желтая кайма. При содержании египетских черепах в террариумах (сухих) рекомендуется использовать песчаный грунт. Интересно, что в природе, в случае опасности черепахи этого вида очень быстро закапываются в песок.</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Красноухая</a:t>
            </a:r>
            <a:r>
              <a:rPr lang="ru-RU" dirty="0"/>
              <a:t> черепаха</a:t>
            </a:r>
          </a:p>
        </p:txBody>
      </p:sp>
      <p:pic>
        <p:nvPicPr>
          <p:cNvPr id="6" name="Содержимое 5" descr="31679.jpg"/>
          <p:cNvPicPr>
            <a:picLocks noGrp="1" noChangeAspect="1"/>
          </p:cNvPicPr>
          <p:nvPr>
            <p:ph idx="1"/>
          </p:nvPr>
        </p:nvPicPr>
        <p:blipFill>
          <a:blip r:embed="rId2" cstate="print"/>
          <a:stretch>
            <a:fillRect/>
          </a:stretch>
        </p:blipFill>
        <p:spPr>
          <a:xfrm>
            <a:off x="467544" y="1556792"/>
            <a:ext cx="8316416" cy="4467103"/>
          </a:xfrm>
          <a:ln>
            <a:solidFill>
              <a:schemeClr val="accent1"/>
            </a:solid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Угольная черепаха</a:t>
            </a:r>
          </a:p>
        </p:txBody>
      </p:sp>
      <p:pic>
        <p:nvPicPr>
          <p:cNvPr id="4" name="Содержимое 3" descr="14605.jpg"/>
          <p:cNvPicPr>
            <a:picLocks noGrp="1" noChangeAspect="1"/>
          </p:cNvPicPr>
          <p:nvPr>
            <p:ph idx="1"/>
          </p:nvPr>
        </p:nvPicPr>
        <p:blipFill>
          <a:blip r:embed="rId2" cstate="print"/>
          <a:stretch>
            <a:fillRect/>
          </a:stretch>
        </p:blipFill>
        <p:spPr>
          <a:xfrm>
            <a:off x="467544" y="1268760"/>
            <a:ext cx="8211040" cy="5131899"/>
          </a:xfrm>
          <a:ln>
            <a:solidFill>
              <a:schemeClr val="tx1"/>
            </a:solid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404664"/>
            <a:ext cx="8382000" cy="5832648"/>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Угольная черепаха </a:t>
            </a:r>
            <a:r>
              <a:rPr lang="ru-RU" dirty="0" smtClean="0">
                <a:effectLst>
                  <a:outerShdw blurRad="38100" dist="38100" dir="2700000" algn="tl">
                    <a:srgbClr val="000000">
                      <a:alpha val="43137"/>
                    </a:srgbClr>
                  </a:outerShdw>
                </a:effectLst>
              </a:rPr>
              <a:t>обладает относительно крупными размерами (до 30 см длиной). Отличительными признаками являются красные щитки на лапах и темные крупные щитки </a:t>
            </a:r>
            <a:r>
              <a:rPr lang="ru-RU" dirty="0" err="1" smtClean="0">
                <a:effectLst>
                  <a:outerShdw blurRad="38100" dist="38100" dir="2700000" algn="tl">
                    <a:srgbClr val="000000">
                      <a:alpha val="43137"/>
                    </a:srgbClr>
                  </a:outerShdw>
                </a:effectLst>
              </a:rPr>
              <a:t>карапакса</a:t>
            </a:r>
            <a:r>
              <a:rPr lang="ru-RU" dirty="0" smtClean="0">
                <a:effectLst>
                  <a:outerShdw blurRad="38100" dist="38100" dir="2700000" algn="tl">
                    <a:srgbClr val="000000">
                      <a:alpha val="43137"/>
                    </a:srgbClr>
                  </a:outerShdw>
                </a:effectLst>
              </a:rPr>
              <a:t>, в центре которых располагаются желтые пятна неправильной формы. Для содержания угольных черепах используют большие аквариумы или просторные ящики. Рацион должен состоять из растений, фруктов, ягод.</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980728"/>
            <a:ext cx="8382000" cy="5040560"/>
          </a:xfrm>
        </p:spPr>
        <p:txBody>
          <a:bodyPr>
            <a:normAutofit fontScale="92500" lnSpcReduction="10000"/>
          </a:bodyPr>
          <a:lstStyle/>
          <a:p>
            <a:r>
              <a:rPr lang="ru-RU" b="1" dirty="0" err="1" smtClean="0">
                <a:solidFill>
                  <a:schemeClr val="accent5">
                    <a:lumMod val="60000"/>
                    <a:lumOff val="40000"/>
                  </a:schemeClr>
                </a:solidFill>
                <a:effectLst>
                  <a:outerShdw blurRad="38100" dist="38100" dir="2700000" algn="tl">
                    <a:srgbClr val="000000">
                      <a:alpha val="43137"/>
                    </a:srgbClr>
                  </a:outerShdw>
                </a:effectLst>
              </a:rPr>
              <a:t>Красноухая</a:t>
            </a:r>
            <a:r>
              <a:rPr lang="ru-RU" b="1" dirty="0" smtClean="0">
                <a:solidFill>
                  <a:schemeClr val="accent5">
                    <a:lumMod val="60000"/>
                    <a:lumOff val="40000"/>
                  </a:schemeClr>
                </a:solidFill>
                <a:effectLst>
                  <a:outerShdw blurRad="38100" dist="38100" dir="2700000" algn="tl">
                    <a:srgbClr val="000000">
                      <a:alpha val="43137"/>
                    </a:srgbClr>
                  </a:outerShdw>
                </a:effectLst>
              </a:rPr>
              <a:t> черепаха  </a:t>
            </a:r>
            <a:r>
              <a:rPr lang="ru-RU" dirty="0" smtClean="0">
                <a:effectLst>
                  <a:outerShdw blurRad="38100" dist="38100" dir="2700000" algn="tl">
                    <a:srgbClr val="000000">
                      <a:alpha val="43137"/>
                    </a:srgbClr>
                  </a:outerShdw>
                </a:effectLst>
              </a:rPr>
              <a:t>– популярное животное для содержания в </a:t>
            </a:r>
            <a:r>
              <a:rPr lang="ru-RU" dirty="0" err="1" smtClean="0">
                <a:effectLst>
                  <a:outerShdw blurRad="38100" dist="38100" dir="2700000" algn="tl">
                    <a:srgbClr val="000000">
                      <a:alpha val="43137"/>
                    </a:srgbClr>
                  </a:outerShdw>
                </a:effectLst>
              </a:rPr>
              <a:t>акватеррариумах</a:t>
            </a:r>
            <a:r>
              <a:rPr lang="ru-RU" dirty="0" smtClean="0">
                <a:effectLst>
                  <a:outerShdw blurRad="38100" dist="38100" dir="2700000" algn="tl">
                    <a:srgbClr val="000000">
                      <a:alpha val="43137"/>
                    </a:srgbClr>
                  </a:outerShdw>
                </a:effectLst>
              </a:rPr>
              <a:t>. Свое название эти небольшие черепахи получили благодаря красному околоушному пятну, имеющемуся у большинства представителей этого вида. Этим черепахам присущи средние размеры. </a:t>
            </a:r>
            <a:r>
              <a:rPr lang="ru-RU" dirty="0" err="1" smtClean="0">
                <a:effectLst>
                  <a:outerShdw blurRad="38100" dist="38100" dir="2700000" algn="tl">
                    <a:srgbClr val="000000">
                      <a:alpha val="43137"/>
                    </a:srgbClr>
                  </a:outerShdw>
                </a:effectLst>
              </a:rPr>
              <a:t>Карапакс</a:t>
            </a:r>
            <a:r>
              <a:rPr lang="ru-RU" dirty="0" smtClean="0">
                <a:effectLst>
                  <a:outerShdw blurRad="38100" dist="38100" dir="2700000" algn="tl">
                    <a:srgbClr val="000000">
                      <a:alpha val="43137"/>
                    </a:srgbClr>
                  </a:outerShdw>
                </a:effectLst>
              </a:rPr>
              <a:t> взрослых особей не превышает 30 см. В домашних условиях черепах кормят рыбой, сырым мясом, добавляя в рацион растительные добавки, мышей, лягушек, улиток, червей. Им необходимо обеспечить место для плавания и обустроить островок, желательно под лампой.</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Среднеазиатская черепаха</a:t>
            </a:r>
          </a:p>
        </p:txBody>
      </p:sp>
      <p:pic>
        <p:nvPicPr>
          <p:cNvPr id="4" name="Содержимое 3" descr="14596.jpg"/>
          <p:cNvPicPr>
            <a:picLocks noGrp="1" noChangeAspect="1"/>
          </p:cNvPicPr>
          <p:nvPr>
            <p:ph idx="1"/>
          </p:nvPr>
        </p:nvPicPr>
        <p:blipFill>
          <a:blip r:embed="rId2" cstate="print"/>
          <a:stretch>
            <a:fillRect/>
          </a:stretch>
        </p:blipFill>
        <p:spPr>
          <a:xfrm>
            <a:off x="611560" y="980728"/>
            <a:ext cx="7780961" cy="5472608"/>
          </a:xfrm>
          <a:ln>
            <a:solidFill>
              <a:schemeClr val="tx1"/>
            </a:solid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692696"/>
            <a:ext cx="8382000" cy="5544616"/>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Среднеазиатская черепаха  </a:t>
            </a:r>
            <a:r>
              <a:rPr lang="ru-RU" dirty="0" smtClean="0">
                <a:effectLst>
                  <a:outerShdw blurRad="38100" dist="38100" dir="2700000" algn="tl">
                    <a:srgbClr val="000000">
                      <a:alpha val="43137"/>
                    </a:srgbClr>
                  </a:outerShdw>
                </a:effectLst>
              </a:rPr>
              <a:t>– сухопутная черепаха. Она довольно популярное животное для домашнего содержания. Среднеазиатские черепахи небольшого размера даже во взрослом состоянии. Длина их панциря составляет примерно 22-25 см. Они питаются растительной пищей, поэтому давать черепахам мясную еду запрещается. Для создания комфортных условий для черепах, владельцам придется потрудиться. Довольно часто среднеазиатские черепахи погибают от </a:t>
            </a:r>
            <a:r>
              <a:rPr lang="ru-RU" dirty="0" err="1" smtClean="0">
                <a:effectLst>
                  <a:outerShdw blurRad="38100" dist="38100" dir="2700000" algn="tl">
                    <a:srgbClr val="000000">
                      <a:alpha val="43137"/>
                    </a:srgbClr>
                  </a:outerShdw>
                </a:effectLst>
              </a:rPr>
              <a:t>дисадаптации</a:t>
            </a:r>
            <a:r>
              <a:rPr lang="ru-RU" dirty="0" smtClean="0"/>
              <a:t>.</a:t>
            </a:r>
            <a:endParaRPr lang="ru-RU"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Китайский </a:t>
            </a:r>
            <a:r>
              <a:rPr lang="ru-RU" dirty="0" err="1" smtClean="0"/>
              <a:t>трионикс</a:t>
            </a:r>
            <a:r>
              <a:rPr lang="ru-RU" dirty="0" smtClean="0"/>
              <a:t> </a:t>
            </a:r>
            <a:endParaRPr lang="ru-RU" dirty="0"/>
          </a:p>
        </p:txBody>
      </p:sp>
      <p:pic>
        <p:nvPicPr>
          <p:cNvPr id="4" name="Содержимое 3" descr="14597.jpg"/>
          <p:cNvPicPr>
            <a:picLocks noGrp="1" noChangeAspect="1"/>
          </p:cNvPicPr>
          <p:nvPr>
            <p:ph idx="1"/>
          </p:nvPr>
        </p:nvPicPr>
        <p:blipFill>
          <a:blip r:embed="rId2" cstate="print"/>
          <a:stretch>
            <a:fillRect/>
          </a:stretch>
        </p:blipFill>
        <p:spPr>
          <a:xfrm>
            <a:off x="827584" y="1052736"/>
            <a:ext cx="7358590" cy="5518943"/>
          </a:xfrm>
          <a:ln>
            <a:solidFill>
              <a:schemeClr val="tx1"/>
            </a:solid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620688"/>
            <a:ext cx="8382000" cy="5688632"/>
          </a:xfrm>
        </p:spPr>
        <p:txBody>
          <a:bodyPr>
            <a:normAutofit/>
          </a:bodyPr>
          <a:lstStyle/>
          <a:p>
            <a:r>
              <a:rPr lang="ru-RU" b="1" dirty="0" err="1" smtClean="0">
                <a:solidFill>
                  <a:schemeClr val="accent5">
                    <a:lumMod val="60000"/>
                    <a:lumOff val="40000"/>
                  </a:schemeClr>
                </a:solidFill>
                <a:effectLst>
                  <a:outerShdw blurRad="38100" dist="38100" dir="2700000" algn="tl">
                    <a:srgbClr val="000000">
                      <a:alpha val="43137"/>
                    </a:srgbClr>
                  </a:outerShdw>
                </a:effectLst>
              </a:rPr>
              <a:t>Трионикс</a:t>
            </a:r>
            <a:r>
              <a:rPr lang="ru-RU" b="1" dirty="0" smtClean="0">
                <a:solidFill>
                  <a:schemeClr val="accent5">
                    <a:lumMod val="60000"/>
                    <a:lumOff val="40000"/>
                  </a:schemeClr>
                </a:solidFill>
                <a:effectLst>
                  <a:outerShdw blurRad="38100" dist="38100" dir="2700000" algn="tl">
                    <a:srgbClr val="000000">
                      <a:alpha val="43137"/>
                    </a:srgbClr>
                  </a:outerShdw>
                </a:effectLst>
              </a:rPr>
              <a:t> китайский </a:t>
            </a:r>
            <a:r>
              <a:rPr lang="ru-RU" dirty="0" smtClean="0">
                <a:effectLst>
                  <a:outerShdw blurRad="38100" dist="38100" dir="2700000" algn="tl">
                    <a:srgbClr val="000000">
                      <a:alpha val="43137"/>
                    </a:srgbClr>
                  </a:outerShdw>
                </a:effectLst>
              </a:rPr>
              <a:t>– черепаха интересного вида. Она относится к подотряду мягкотелых черепах, оттого панцирь </a:t>
            </a:r>
            <a:r>
              <a:rPr lang="ru-RU" dirty="0" err="1" smtClean="0">
                <a:effectLst>
                  <a:outerShdw blurRad="38100" dist="38100" dir="2700000" algn="tl">
                    <a:srgbClr val="000000">
                      <a:alpha val="43137"/>
                    </a:srgbClr>
                  </a:outerShdw>
                </a:effectLst>
              </a:rPr>
              <a:t>триониксов</a:t>
            </a:r>
            <a:r>
              <a:rPr lang="ru-RU" dirty="0" smtClean="0">
                <a:effectLst>
                  <a:outerShdw blurRad="38100" dist="38100" dir="2700000" algn="tl">
                    <a:srgbClr val="000000">
                      <a:alpha val="43137"/>
                    </a:srgbClr>
                  </a:outerShdw>
                </a:effectLst>
              </a:rPr>
              <a:t> не такой прочный, как у черепах других видов. Особенно необычно выглядит голова этих животных. Она удлиненная и сильно зауженная в носовой части. Глаза высокопоставленные и выпуклые. Конечности короткие. Эти черепахи редко становятся дружелюбными в домашних условиях содержания.</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Американская болотная черепаха</a:t>
            </a:r>
          </a:p>
        </p:txBody>
      </p:sp>
      <p:pic>
        <p:nvPicPr>
          <p:cNvPr id="6" name="Содержимое 5" descr="31680.jpg"/>
          <p:cNvPicPr>
            <a:picLocks noGrp="1" noChangeAspect="1"/>
          </p:cNvPicPr>
          <p:nvPr>
            <p:ph idx="1"/>
          </p:nvPr>
        </p:nvPicPr>
        <p:blipFill>
          <a:blip r:embed="rId2" cstate="print"/>
          <a:stretch>
            <a:fillRect/>
          </a:stretch>
        </p:blipFill>
        <p:spPr>
          <a:xfrm>
            <a:off x="1043608" y="1340768"/>
            <a:ext cx="7277538" cy="4844762"/>
          </a:xfrm>
          <a:ln>
            <a:solidFill>
              <a:schemeClr val="accent1"/>
            </a:solid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548680"/>
            <a:ext cx="8382000" cy="5760640"/>
          </a:xfrm>
        </p:spPr>
        <p:txBody>
          <a:bodyPr>
            <a:normAutofit/>
          </a:bodyPr>
          <a:lstStyle/>
          <a:p>
            <a:r>
              <a:rPr lang="ru-RU" b="1" dirty="0" smtClean="0">
                <a:solidFill>
                  <a:schemeClr val="accent5">
                    <a:lumMod val="60000"/>
                    <a:lumOff val="40000"/>
                  </a:schemeClr>
                </a:solidFill>
                <a:effectLst>
                  <a:outerShdw blurRad="38100" dist="38100" dir="2700000" algn="tl">
                    <a:srgbClr val="000000">
                      <a:alpha val="43137"/>
                    </a:srgbClr>
                  </a:outerShdw>
                </a:effectLst>
              </a:rPr>
              <a:t>Американская болотная черепаха </a:t>
            </a:r>
            <a:r>
              <a:rPr lang="ru-RU" dirty="0" smtClean="0">
                <a:effectLst>
                  <a:outerShdw blurRad="38100" dist="38100" dir="2700000" algn="tl">
                    <a:srgbClr val="000000">
                      <a:alpha val="43137"/>
                    </a:srgbClr>
                  </a:outerShdw>
                </a:effectLst>
              </a:rPr>
              <a:t>имеет небольшие размеры, поэтому хорошо подходит для содержания в террариумах (</a:t>
            </a:r>
            <a:r>
              <a:rPr lang="ru-RU" dirty="0" err="1" smtClean="0">
                <a:effectLst>
                  <a:outerShdw blurRad="38100" dist="38100" dir="2700000" algn="tl">
                    <a:srgbClr val="000000">
                      <a:alpha val="43137"/>
                    </a:srgbClr>
                  </a:outerShdw>
                </a:effectLst>
              </a:rPr>
              <a:t>акватеррариумах</a:t>
            </a:r>
            <a:r>
              <a:rPr lang="ru-RU" dirty="0" smtClean="0">
                <a:effectLst>
                  <a:outerShdw blurRad="38100" dist="38100" dir="2700000" algn="tl">
                    <a:srgbClr val="000000">
                      <a:alpha val="43137"/>
                    </a:srgbClr>
                  </a:outerShdw>
                </a:effectLst>
              </a:rPr>
              <a:t>). Длина </a:t>
            </a:r>
            <a:r>
              <a:rPr lang="ru-RU" dirty="0" err="1" smtClean="0">
                <a:effectLst>
                  <a:outerShdw blurRad="38100" dist="38100" dir="2700000" algn="tl">
                    <a:srgbClr val="000000">
                      <a:alpha val="43137"/>
                    </a:srgbClr>
                  </a:outerShdw>
                </a:effectLst>
              </a:rPr>
              <a:t>карапакса</a:t>
            </a:r>
            <a:r>
              <a:rPr lang="ru-RU" dirty="0" smtClean="0">
                <a:effectLst>
                  <a:outerShdw blurRad="38100" dist="38100" dir="2700000" algn="tl">
                    <a:srgbClr val="000000">
                      <a:alpha val="43137"/>
                    </a:srgbClr>
                  </a:outerShdw>
                </a:effectLst>
              </a:rPr>
              <a:t> у этих животных около 25-27 см. Интересно, что у американских болотных черепах </a:t>
            </a:r>
            <a:r>
              <a:rPr lang="ru-RU" dirty="0" err="1" smtClean="0">
                <a:effectLst>
                  <a:outerShdw blurRad="38100" dist="38100" dir="2700000" algn="tl">
                    <a:srgbClr val="000000">
                      <a:alpha val="43137"/>
                    </a:srgbClr>
                  </a:outerShdw>
                </a:effectLst>
              </a:rPr>
              <a:t>карапакс</a:t>
            </a:r>
            <a:r>
              <a:rPr lang="ru-RU" dirty="0" smtClean="0">
                <a:effectLst>
                  <a:outerShdw blurRad="38100" dist="38100" dir="2700000" algn="tl">
                    <a:srgbClr val="000000">
                      <a:alpha val="43137"/>
                    </a:srgbClr>
                  </a:outerShdw>
                </a:effectLst>
              </a:rPr>
              <a:t> очень подвижный и позволяет плотно закрывать отверстия панциря при втянутых конечностях. Брачные ухаживания самцов тоже впечатляют. Они выпускают водяные струйки через нос или рот, стараясь попасть самке в голову.</a:t>
            </a:r>
            <a:endParaRPr lang="ru-RU" dirty="0">
              <a:effectLst>
                <a:outerShdw blurRad="38100" dist="38100" dir="2700000" algn="tl">
                  <a:srgbClr val="000000">
                    <a:alpha val="43137"/>
                  </a:srgbClr>
                </a:outerShdw>
              </a:effectLst>
            </a:endParaRPr>
          </a:p>
        </p:txBody>
      </p:sp>
    </p:spTree>
  </p:cSld>
  <p:clrMapOvr>
    <a:masterClrMapping/>
  </p:clrMapOvr>
  <p:transition>
    <p:fade/>
  </p:transition>
</p:sld>
</file>

<file path=ppt/theme/theme1.xml><?xml version="1.0" encoding="utf-8"?>
<a:theme xmlns:a="http://schemas.openxmlformats.org/drawingml/2006/main" name="1_Textured template_Green Segoe_TP1028678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TS010286782</Template>
  <TotalTime>208</TotalTime>
  <Words>788</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1_Textured template_Green Segoe_TP10286782</vt:lpstr>
      <vt:lpstr>Белый текст и шрифт Courier для слайдов с кодом</vt:lpstr>
      <vt:lpstr>Самые интересные виды домашних черепах</vt:lpstr>
      <vt:lpstr>Красноухая черепаха</vt:lpstr>
      <vt:lpstr>Слайд 3</vt:lpstr>
      <vt:lpstr>Среднеазиатская черепаха</vt:lpstr>
      <vt:lpstr>Слайд 5</vt:lpstr>
      <vt:lpstr>Китайский трионикс </vt:lpstr>
      <vt:lpstr>Слайд 7</vt:lpstr>
      <vt:lpstr>Американская болотная черепаха</vt:lpstr>
      <vt:lpstr>Слайд 9</vt:lpstr>
      <vt:lpstr>Мускусная черепаха</vt:lpstr>
      <vt:lpstr>Слайд 11</vt:lpstr>
      <vt:lpstr>Бахромчатая черепаха</vt:lpstr>
      <vt:lpstr>Слайд 13</vt:lpstr>
      <vt:lpstr>Головастая иловая черепаха</vt:lpstr>
      <vt:lpstr>Слайд 15</vt:lpstr>
      <vt:lpstr>Звездчатая черепаха</vt:lpstr>
      <vt:lpstr>Слайд 17</vt:lpstr>
      <vt:lpstr>Египетская черепаха</vt:lpstr>
      <vt:lpstr>Слайд 19</vt:lpstr>
      <vt:lpstr>Угольная черепаха</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интересные виды домашних черепах</dc:title>
  <dc:creator>zooclub.ru</dc:creator>
  <cp:keywords>животные, домашние 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11</cp:revision>
  <dcterms:created xsi:type="dcterms:W3CDTF">2014-02-10T08:27:04Z</dcterms:created>
  <dcterms:modified xsi:type="dcterms:W3CDTF">2018-02-16T05:14:03Z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