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D0A963-1821-4985-82CA-7147D13B4A66}" type="datetimeFigureOut">
              <a:rPr lang="ru-RU" smtClean="0"/>
              <a:pPr/>
              <a:t>16.02.2018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72960E-1384-4717-8575-1417E6F7C3D7}"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https://</a:t>
            </a:r>
            <a:r>
              <a:rPr lang="en-US" dirty="0" smtClean="0"/>
              <a:t>zooclub.ru/samye/gromkie_zhivotnye.shtml</a:t>
            </a:r>
            <a:endParaRPr lang="ru-RU" dirty="0"/>
          </a:p>
        </p:txBody>
      </p:sp>
      <p:sp>
        <p:nvSpPr>
          <p:cNvPr id="4" name="Номер слайда 3"/>
          <p:cNvSpPr>
            <a:spLocks noGrp="1"/>
          </p:cNvSpPr>
          <p:nvPr>
            <p:ph type="sldNum" sz="quarter" idx="10"/>
          </p:nvPr>
        </p:nvSpPr>
        <p:spPr/>
        <p:txBody>
          <a:bodyPr/>
          <a:lstStyle/>
          <a:p>
            <a:fld id="{F972960E-1384-4717-8575-1417E6F7C3D7}"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http://zooclub.ru/samye/gromkie_zhivotnye.shtml</a:t>
            </a:r>
            <a:endParaRPr lang="ru-RU" dirty="0"/>
          </a:p>
        </p:txBody>
      </p:sp>
      <p:sp>
        <p:nvSpPr>
          <p:cNvPr id="4" name="Номер слайда 3"/>
          <p:cNvSpPr>
            <a:spLocks noGrp="1"/>
          </p:cNvSpPr>
          <p:nvPr>
            <p:ph type="sldNum" sz="quarter" idx="10"/>
          </p:nvPr>
        </p:nvSpPr>
        <p:spPr/>
        <p:txBody>
          <a:bodyPr/>
          <a:lstStyle/>
          <a:p>
            <a:fld id="{F972960E-1384-4717-8575-1417E6F7C3D7}" type="slidenum">
              <a:rPr lang="ru-RU" smtClean="0"/>
              <a:pPr/>
              <a:t>19</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smtClean="0"/>
              <a:t>http://zooclub.ru/samye/gromkie_zhivotnye.shtml</a:t>
            </a:r>
            <a:endParaRPr lang="ru-RU"/>
          </a:p>
        </p:txBody>
      </p:sp>
      <p:sp>
        <p:nvSpPr>
          <p:cNvPr id="4" name="Номер слайда 3"/>
          <p:cNvSpPr>
            <a:spLocks noGrp="1"/>
          </p:cNvSpPr>
          <p:nvPr>
            <p:ph type="sldNum" sz="quarter" idx="10"/>
          </p:nvPr>
        </p:nvSpPr>
        <p:spPr/>
        <p:txBody>
          <a:bodyPr/>
          <a:lstStyle/>
          <a:p>
            <a:fld id="{F972960E-1384-4717-8575-1417E6F7C3D7}" type="slidenum">
              <a:rPr lang="ru-RU" smtClean="0"/>
              <a:pPr/>
              <a:t>21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http://zooclub.ru/samye/gromkie_zhivotnye.shtml</a:t>
            </a:r>
            <a:endParaRPr lang="ru-RU" dirty="0"/>
          </a:p>
        </p:txBody>
      </p:sp>
      <p:sp>
        <p:nvSpPr>
          <p:cNvPr id="4" name="Номер слайда 3"/>
          <p:cNvSpPr>
            <a:spLocks noGrp="1"/>
          </p:cNvSpPr>
          <p:nvPr>
            <p:ph type="sldNum" sz="quarter" idx="10"/>
          </p:nvPr>
        </p:nvSpPr>
        <p:spPr/>
        <p:txBody>
          <a:bodyPr/>
          <a:lstStyle/>
          <a:p>
            <a:fld id="{F972960E-1384-4717-8575-1417E6F7C3D7}"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http://zooclub.ru/samye/gromkie_zhivotnye.shtml</a:t>
            </a:r>
            <a:endParaRPr lang="ru-RU" dirty="0"/>
          </a:p>
        </p:txBody>
      </p:sp>
      <p:sp>
        <p:nvSpPr>
          <p:cNvPr id="4" name="Номер слайда 3"/>
          <p:cNvSpPr>
            <a:spLocks noGrp="1"/>
          </p:cNvSpPr>
          <p:nvPr>
            <p:ph type="sldNum" sz="quarter" idx="10"/>
          </p:nvPr>
        </p:nvSpPr>
        <p:spPr/>
        <p:txBody>
          <a:bodyPr/>
          <a:lstStyle/>
          <a:p>
            <a:fld id="{F972960E-1384-4717-8575-1417E6F7C3D7}" type="slidenum">
              <a:rPr lang="ru-RU" smtClean="0"/>
              <a:pPr/>
              <a:t>5</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http://zooclub.ru/samye/gromkie_zhivotnye.shtml</a:t>
            </a:r>
            <a:endParaRPr lang="ru-RU" dirty="0"/>
          </a:p>
        </p:txBody>
      </p:sp>
      <p:sp>
        <p:nvSpPr>
          <p:cNvPr id="4" name="Номер слайда 3"/>
          <p:cNvSpPr>
            <a:spLocks noGrp="1"/>
          </p:cNvSpPr>
          <p:nvPr>
            <p:ph type="sldNum" sz="quarter" idx="10"/>
          </p:nvPr>
        </p:nvSpPr>
        <p:spPr/>
        <p:txBody>
          <a:bodyPr/>
          <a:lstStyle/>
          <a:p>
            <a:fld id="{F972960E-1384-4717-8575-1417E6F7C3D7}" type="slidenum">
              <a:rPr lang="ru-RU" smtClean="0"/>
              <a:pPr/>
              <a:t>7</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http://zooclub.ru/samye/gromkie_zhivotnye.shtml</a:t>
            </a:r>
            <a:endParaRPr lang="ru-RU" dirty="0"/>
          </a:p>
        </p:txBody>
      </p:sp>
      <p:sp>
        <p:nvSpPr>
          <p:cNvPr id="4" name="Номер слайда 3"/>
          <p:cNvSpPr>
            <a:spLocks noGrp="1"/>
          </p:cNvSpPr>
          <p:nvPr>
            <p:ph type="sldNum" sz="quarter" idx="10"/>
          </p:nvPr>
        </p:nvSpPr>
        <p:spPr/>
        <p:txBody>
          <a:bodyPr/>
          <a:lstStyle/>
          <a:p>
            <a:fld id="{F972960E-1384-4717-8575-1417E6F7C3D7}" type="slidenum">
              <a:rPr lang="ru-RU" smtClean="0"/>
              <a:pPr/>
              <a:t>9</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http://zooclub.ru/samye/gromkie_zhivotnye.shtml</a:t>
            </a:r>
            <a:endParaRPr lang="ru-RU" dirty="0"/>
          </a:p>
        </p:txBody>
      </p:sp>
      <p:sp>
        <p:nvSpPr>
          <p:cNvPr id="4" name="Номер слайда 3"/>
          <p:cNvSpPr>
            <a:spLocks noGrp="1"/>
          </p:cNvSpPr>
          <p:nvPr>
            <p:ph type="sldNum" sz="quarter" idx="10"/>
          </p:nvPr>
        </p:nvSpPr>
        <p:spPr/>
        <p:txBody>
          <a:bodyPr/>
          <a:lstStyle/>
          <a:p>
            <a:fld id="{F972960E-1384-4717-8575-1417E6F7C3D7}" type="slidenum">
              <a:rPr lang="ru-RU" smtClean="0"/>
              <a:pPr/>
              <a:t>11</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http://zooclub.ru/samye/gromkie_zhivotnye.shtml</a:t>
            </a:r>
            <a:endParaRPr lang="ru-RU" dirty="0"/>
          </a:p>
        </p:txBody>
      </p:sp>
      <p:sp>
        <p:nvSpPr>
          <p:cNvPr id="4" name="Номер слайда 3"/>
          <p:cNvSpPr>
            <a:spLocks noGrp="1"/>
          </p:cNvSpPr>
          <p:nvPr>
            <p:ph type="sldNum" sz="quarter" idx="10"/>
          </p:nvPr>
        </p:nvSpPr>
        <p:spPr/>
        <p:txBody>
          <a:bodyPr/>
          <a:lstStyle/>
          <a:p>
            <a:fld id="{F972960E-1384-4717-8575-1417E6F7C3D7}" type="slidenum">
              <a:rPr lang="ru-RU" smtClean="0"/>
              <a:pPr/>
              <a:t>13</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http://zooclub.ru/samye/gromkie_zhivotnye.shtml</a:t>
            </a:r>
            <a:endParaRPr lang="ru-RU" dirty="0"/>
          </a:p>
        </p:txBody>
      </p:sp>
      <p:sp>
        <p:nvSpPr>
          <p:cNvPr id="4" name="Номер слайда 3"/>
          <p:cNvSpPr>
            <a:spLocks noGrp="1"/>
          </p:cNvSpPr>
          <p:nvPr>
            <p:ph type="sldNum" sz="quarter" idx="10"/>
          </p:nvPr>
        </p:nvSpPr>
        <p:spPr/>
        <p:txBody>
          <a:bodyPr/>
          <a:lstStyle/>
          <a:p>
            <a:fld id="{F972960E-1384-4717-8575-1417E6F7C3D7}" type="slidenum">
              <a:rPr lang="ru-RU" smtClean="0"/>
              <a:pPr/>
              <a:t>15</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http://zooclub.ru/samye/gromkie_zhivotnye.shtml</a:t>
            </a:r>
            <a:endParaRPr lang="ru-RU" dirty="0"/>
          </a:p>
        </p:txBody>
      </p:sp>
      <p:sp>
        <p:nvSpPr>
          <p:cNvPr id="4" name="Номер слайда 3"/>
          <p:cNvSpPr>
            <a:spLocks noGrp="1"/>
          </p:cNvSpPr>
          <p:nvPr>
            <p:ph type="sldNum" sz="quarter" idx="10"/>
          </p:nvPr>
        </p:nvSpPr>
        <p:spPr/>
        <p:txBody>
          <a:bodyPr/>
          <a:lstStyle/>
          <a:p>
            <a:fld id="{F972960E-1384-4717-8575-1417E6F7C3D7}" type="slidenum">
              <a:rPr lang="ru-RU" smtClean="0"/>
              <a:pPr/>
              <a:t>17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99118" y="1828800"/>
            <a:ext cx="6173808" cy="2895600"/>
          </a:xfrm>
        </p:spPr>
        <p:txBody>
          <a:bodyPr anchor="b">
            <a:normAutofit/>
          </a:bodyPr>
          <a:lstStyle>
            <a:lvl1pPr>
              <a:lnSpc>
                <a:spcPct val="80000"/>
              </a:lnSpc>
              <a:defRPr sz="6600">
                <a:solidFill>
                  <a:schemeClr val="tx1"/>
                </a:solidFill>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799118" y="4800600"/>
            <a:ext cx="6173808"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Tree>
    <p:extLst>
      <p:ext uri="{BB962C8B-B14F-4D97-AF65-F5344CB8AC3E}">
        <p14:creationId xmlns="" xmlns:p14="http://schemas.microsoft.com/office/powerpoint/2010/main" val="949990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965C4907-0DD2-42E4-88D2-9ECE2B38C47E}"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E9D968-F1D1-47F4-853F-03E5FE648E6D}" type="slidenum">
              <a:rPr lang="ru-RU" smtClean="0"/>
              <a:pPr/>
              <a:t>‹#›</a:t>
            </a:fld>
            <a:endParaRPr lang="ru-RU"/>
          </a:p>
        </p:txBody>
      </p:sp>
    </p:spTree>
    <p:extLst>
      <p:ext uri="{BB962C8B-B14F-4D97-AF65-F5344CB8AC3E}">
        <p14:creationId xmlns="" xmlns:p14="http://schemas.microsoft.com/office/powerpoint/2010/main" val="4600953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596" y="381001"/>
            <a:ext cx="1143298" cy="5638800"/>
          </a:xfrm>
        </p:spPr>
        <p:txBody>
          <a:bodyPr vert="eaVert"/>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1142107" y="381001"/>
            <a:ext cx="5544993" cy="5638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965C4907-0DD2-42E4-88D2-9ECE2B38C47E}"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E9D968-F1D1-47F4-853F-03E5FE648E6D}" type="slidenum">
              <a:rPr lang="ru-RU" smtClean="0"/>
              <a:pPr/>
              <a:t>‹#›</a:t>
            </a:fld>
            <a:endParaRPr lang="ru-RU"/>
          </a:p>
        </p:txBody>
      </p:sp>
    </p:spTree>
    <p:extLst>
      <p:ext uri="{BB962C8B-B14F-4D97-AF65-F5344CB8AC3E}">
        <p14:creationId xmlns="" xmlns:p14="http://schemas.microsoft.com/office/powerpoint/2010/main" val="407903541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idx="1"/>
          </p:nvPr>
        </p:nvSpPr>
        <p:spPr/>
        <p:txBody>
          <a:bodyPr/>
          <a:lstStyle>
            <a:lvl5pPr>
              <a:defRPr/>
            </a:lvl5pPr>
            <a:lvl6pPr>
              <a:defRPr/>
            </a:lvl6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965C4907-0DD2-42E4-88D2-9ECE2B38C47E}"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E9D968-F1D1-47F4-853F-03E5FE648E6D}" type="slidenum">
              <a:rPr lang="ru-RU" smtClean="0"/>
              <a:pPr/>
              <a:t>‹#›</a:t>
            </a:fld>
            <a:endParaRPr lang="ru-RU"/>
          </a:p>
        </p:txBody>
      </p:sp>
    </p:spTree>
    <p:extLst>
      <p:ext uri="{BB962C8B-B14F-4D97-AF65-F5344CB8AC3E}">
        <p14:creationId xmlns="" xmlns:p14="http://schemas.microsoft.com/office/powerpoint/2010/main" val="27382540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4918" y="2514600"/>
            <a:ext cx="6520997" cy="2819400"/>
          </a:xfrm>
        </p:spPr>
        <p:txBody>
          <a:bodyPr anchor="b">
            <a:normAutofit/>
          </a:bodyPr>
          <a:lstStyle>
            <a:lvl1pPr algn="l">
              <a:lnSpc>
                <a:spcPct val="80000"/>
              </a:lnSpc>
              <a:defRPr sz="4800" b="0" cap="none" baseline="0"/>
            </a:lvl1pPr>
          </a:lstStyle>
          <a:p>
            <a:r>
              <a:rPr lang="ru-RU" smtClean="0"/>
              <a:t>Образец заголовка</a:t>
            </a:r>
            <a:endParaRPr lang="ru-RU" dirty="0"/>
          </a:p>
        </p:txBody>
      </p:sp>
      <p:sp>
        <p:nvSpPr>
          <p:cNvPr id="3" name="Текст 2"/>
          <p:cNvSpPr>
            <a:spLocks noGrp="1"/>
          </p:cNvSpPr>
          <p:nvPr>
            <p:ph type="body" idx="1"/>
          </p:nvPr>
        </p:nvSpPr>
        <p:spPr>
          <a:xfrm>
            <a:off x="799118" y="5410201"/>
            <a:ext cx="6517197"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65C4907-0DD2-42E4-88D2-9ECE2B38C47E}" type="datetimeFigureOut">
              <a:rPr lang="ru-RU" smtClean="0"/>
              <a:pPr/>
              <a:t>16.02.2018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9E9D968-F1D1-47F4-853F-03E5FE648E6D}" type="slidenum">
              <a:rPr lang="ru-RU" smtClean="0"/>
              <a:pPr/>
              <a:t>‹#›</a:t>
            </a:fld>
            <a:endParaRPr lang="ru-RU"/>
          </a:p>
        </p:txBody>
      </p:sp>
    </p:spTree>
    <p:extLst>
      <p:ext uri="{BB962C8B-B14F-4D97-AF65-F5344CB8AC3E}">
        <p14:creationId xmlns="" xmlns:p14="http://schemas.microsoft.com/office/powerpoint/2010/main" val="176181331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106" y="381000"/>
            <a:ext cx="6859788" cy="1371600"/>
          </a:xfrm>
        </p:spPr>
        <p:txBody>
          <a:bodyPr/>
          <a:lstStyle/>
          <a:p>
            <a:r>
              <a:rPr lang="ru-RU" smtClean="0"/>
              <a:t>Образец заголовка</a:t>
            </a:r>
            <a:endParaRPr lang="ru-RU" dirty="0"/>
          </a:p>
        </p:txBody>
      </p:sp>
      <p:sp>
        <p:nvSpPr>
          <p:cNvPr id="3" name="Объект 2"/>
          <p:cNvSpPr>
            <a:spLocks noGrp="1"/>
          </p:cNvSpPr>
          <p:nvPr>
            <p:ph sz="half" idx="1"/>
          </p:nvPr>
        </p:nvSpPr>
        <p:spPr>
          <a:xfrm>
            <a:off x="1128880" y="1905001"/>
            <a:ext cx="3315563"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4673104" y="1905001"/>
            <a:ext cx="3315563"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p>
            <a:fld id="{965C4907-0DD2-42E4-88D2-9ECE2B38C47E}" type="datetimeFigureOut">
              <a:rPr lang="ru-RU" smtClean="0"/>
              <a:pPr/>
              <a:t>16.02.2018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9E9D968-F1D1-47F4-853F-03E5FE648E6D}" type="slidenum">
              <a:rPr lang="ru-RU" smtClean="0"/>
              <a:pPr/>
              <a:t>‹#›</a:t>
            </a:fld>
            <a:endParaRPr lang="ru-RU"/>
          </a:p>
        </p:txBody>
      </p:sp>
    </p:spTree>
    <p:extLst>
      <p:ext uri="{BB962C8B-B14F-4D97-AF65-F5344CB8AC3E}">
        <p14:creationId xmlns="" xmlns:p14="http://schemas.microsoft.com/office/powerpoint/2010/main" val="28253407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106" y="381000"/>
            <a:ext cx="6859788" cy="1371600"/>
          </a:xfrm>
        </p:spPr>
        <p:txBody>
          <a:bodyPr/>
          <a:lstStyle>
            <a:lvl1pPr>
              <a:defRPr/>
            </a:lvl1pPr>
          </a:lstStyle>
          <a:p>
            <a:r>
              <a:rPr lang="ru-RU" smtClean="0"/>
              <a:t>Образец заголовка</a:t>
            </a:r>
            <a:endParaRPr lang="ru-RU" dirty="0"/>
          </a:p>
        </p:txBody>
      </p:sp>
      <p:sp>
        <p:nvSpPr>
          <p:cNvPr id="3" name="Текст 2"/>
          <p:cNvSpPr>
            <a:spLocks noGrp="1"/>
          </p:cNvSpPr>
          <p:nvPr>
            <p:ph type="body" idx="1"/>
          </p:nvPr>
        </p:nvSpPr>
        <p:spPr>
          <a:xfrm>
            <a:off x="1142106" y="1905000"/>
            <a:ext cx="3313277"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1142106" y="2743201"/>
            <a:ext cx="3313277"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4688617" y="1905000"/>
            <a:ext cx="3313277"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88617" y="2743201"/>
            <a:ext cx="3313277"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p>
            <a:fld id="{965C4907-0DD2-42E4-88D2-9ECE2B38C47E}" type="datetimeFigureOut">
              <a:rPr lang="ru-RU" smtClean="0"/>
              <a:pPr/>
              <a:t>16.02.2018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9E9D968-F1D1-47F4-853F-03E5FE648E6D}" type="slidenum">
              <a:rPr lang="ru-RU" smtClean="0"/>
              <a:pPr/>
              <a:t>‹#›</a:t>
            </a:fld>
            <a:endParaRPr lang="ru-RU"/>
          </a:p>
        </p:txBody>
      </p:sp>
    </p:spTree>
    <p:extLst>
      <p:ext uri="{BB962C8B-B14F-4D97-AF65-F5344CB8AC3E}">
        <p14:creationId xmlns="" xmlns:p14="http://schemas.microsoft.com/office/powerpoint/2010/main" val="42084195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Дата 2"/>
          <p:cNvSpPr>
            <a:spLocks noGrp="1"/>
          </p:cNvSpPr>
          <p:nvPr>
            <p:ph type="dt" sz="half" idx="10"/>
          </p:nvPr>
        </p:nvSpPr>
        <p:spPr/>
        <p:txBody>
          <a:bodyPr/>
          <a:lstStyle/>
          <a:p>
            <a:fld id="{965C4907-0DD2-42E4-88D2-9ECE2B38C47E}" type="datetimeFigureOut">
              <a:rPr lang="ru-RU" smtClean="0"/>
              <a:pPr/>
              <a:t>16.02.2018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9E9D968-F1D1-47F4-853F-03E5FE648E6D}" type="slidenum">
              <a:rPr lang="ru-RU" smtClean="0"/>
              <a:pPr/>
              <a:t>‹#›</a:t>
            </a:fld>
            <a:endParaRPr lang="ru-RU"/>
          </a:p>
        </p:txBody>
      </p:sp>
    </p:spTree>
    <p:extLst>
      <p:ext uri="{BB962C8B-B14F-4D97-AF65-F5344CB8AC3E}">
        <p14:creationId xmlns="" xmlns:p14="http://schemas.microsoft.com/office/powerpoint/2010/main" val="16266314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bg>
      <p:bgPr>
        <a:solidFill>
          <a:schemeClr val="bg2"/>
        </a:solidFill>
        <a:effectLst/>
      </p:bgPr>
    </p:bg>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65C4907-0DD2-42E4-88D2-9ECE2B38C47E}" type="datetimeFigureOut">
              <a:rPr lang="ru-RU" smtClean="0"/>
              <a:pPr/>
              <a:t>16.02.2018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9E9D968-F1D1-47F4-853F-03E5FE648E6D}" type="slidenum">
              <a:rPr lang="ru-RU" smtClean="0"/>
              <a:pPr/>
              <a:t>‹#›</a:t>
            </a:fld>
            <a:endParaRPr lang="ru-RU"/>
          </a:p>
        </p:txBody>
      </p:sp>
    </p:spTree>
    <p:extLst>
      <p:ext uri="{BB962C8B-B14F-4D97-AF65-F5344CB8AC3E}">
        <p14:creationId xmlns="" xmlns:p14="http://schemas.microsoft.com/office/powerpoint/2010/main" val="360754012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1910" y="1905000"/>
            <a:ext cx="2698158" cy="2667000"/>
          </a:xfrm>
        </p:spPr>
        <p:txBody>
          <a:bodyPr anchor="b">
            <a:noAutofit/>
          </a:bodyPr>
          <a:lstStyle>
            <a:lvl1pPr algn="l">
              <a:lnSpc>
                <a:spcPct val="90000"/>
              </a:lnSpc>
              <a:defRPr sz="3600" b="0" baseline="0">
                <a:solidFill>
                  <a:schemeClr val="tx1"/>
                </a:solidFill>
              </a:defRPr>
            </a:lvl1pPr>
          </a:lstStyle>
          <a:p>
            <a:r>
              <a:rPr lang="ru-RU" smtClean="0"/>
              <a:t>Образец заголовка</a:t>
            </a:r>
            <a:endParaRPr lang="ru-RU" dirty="0"/>
          </a:p>
        </p:txBody>
      </p:sp>
      <p:sp>
        <p:nvSpPr>
          <p:cNvPr id="3" name="Объект 2"/>
          <p:cNvSpPr>
            <a:spLocks noGrp="1"/>
          </p:cNvSpPr>
          <p:nvPr>
            <p:ph idx="1"/>
          </p:nvPr>
        </p:nvSpPr>
        <p:spPr>
          <a:xfrm>
            <a:off x="3714528" y="685800"/>
            <a:ext cx="480185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799118" y="4648200"/>
            <a:ext cx="268674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65C4907-0DD2-42E4-88D2-9ECE2B38C47E}" type="datetimeFigureOut">
              <a:rPr lang="ru-RU" smtClean="0"/>
              <a:pPr/>
              <a:t>16.02.2018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9E9D968-F1D1-47F4-853F-03E5FE648E6D}" type="slidenum">
              <a:rPr lang="ru-RU" smtClean="0"/>
              <a:pPr/>
              <a:t>‹#›</a:t>
            </a:fld>
            <a:endParaRPr lang="ru-RU"/>
          </a:p>
        </p:txBody>
      </p:sp>
    </p:spTree>
    <p:extLst>
      <p:ext uri="{BB962C8B-B14F-4D97-AF65-F5344CB8AC3E}">
        <p14:creationId xmlns="" xmlns:p14="http://schemas.microsoft.com/office/powerpoint/2010/main" val="25449815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Рисунок 2"/>
          <p:cNvSpPr>
            <a:spLocks noGrp="1"/>
          </p:cNvSpPr>
          <p:nvPr>
            <p:ph type="pic" idx="1"/>
          </p:nvPr>
        </p:nvSpPr>
        <p:spPr>
          <a:xfrm>
            <a:off x="3714528" y="685800"/>
            <a:ext cx="4801850"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2" name="Заголовок 1"/>
          <p:cNvSpPr>
            <a:spLocks noGrp="1"/>
          </p:cNvSpPr>
          <p:nvPr>
            <p:ph type="title"/>
          </p:nvPr>
        </p:nvSpPr>
        <p:spPr>
          <a:xfrm>
            <a:off x="791910" y="1905000"/>
            <a:ext cx="2698158" cy="2667000"/>
          </a:xfrm>
        </p:spPr>
        <p:txBody>
          <a:bodyPr anchor="b">
            <a:normAutofit/>
          </a:bodyPr>
          <a:lstStyle>
            <a:lvl1pPr algn="l">
              <a:lnSpc>
                <a:spcPct val="90000"/>
              </a:lnSpc>
              <a:defRPr sz="3600" b="0" i="0" baseline="0">
                <a:solidFill>
                  <a:schemeClr val="tx1"/>
                </a:solidFill>
              </a:defRPr>
            </a:lvl1pPr>
          </a:lstStyle>
          <a:p>
            <a:r>
              <a:rPr lang="ru-RU" smtClean="0"/>
              <a:t>Образец заголовка</a:t>
            </a:r>
            <a:endParaRPr lang="ru-RU" dirty="0"/>
          </a:p>
        </p:txBody>
      </p:sp>
      <p:sp>
        <p:nvSpPr>
          <p:cNvPr id="4" name="Текст 3"/>
          <p:cNvSpPr>
            <a:spLocks noGrp="1"/>
          </p:cNvSpPr>
          <p:nvPr>
            <p:ph type="body" sz="half" idx="2"/>
          </p:nvPr>
        </p:nvSpPr>
        <p:spPr>
          <a:xfrm>
            <a:off x="799118" y="4648200"/>
            <a:ext cx="268674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65C4907-0DD2-42E4-88D2-9ECE2B38C47E}" type="datetimeFigureOut">
              <a:rPr lang="ru-RU" smtClean="0"/>
              <a:pPr/>
              <a:t>16.02.2018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9E9D968-F1D1-47F4-853F-03E5FE648E6D}" type="slidenum">
              <a:rPr lang="ru-RU" smtClean="0"/>
              <a:pPr/>
              <a:t>‹#›</a:t>
            </a:fld>
            <a:endParaRPr lang="ru-RU"/>
          </a:p>
        </p:txBody>
      </p:sp>
    </p:spTree>
    <p:extLst>
      <p:ext uri="{BB962C8B-B14F-4D97-AF65-F5344CB8AC3E}">
        <p14:creationId xmlns="" xmlns:p14="http://schemas.microsoft.com/office/powerpoint/2010/main" val="22491721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108" y="381000"/>
            <a:ext cx="6859787" cy="1371600"/>
          </a:xfrm>
          <a:prstGeom prst="rect">
            <a:avLst/>
          </a:prstGeom>
        </p:spPr>
        <p:txBody>
          <a:bodyPr vert="horz" lIns="91440" tIns="45720" rIns="91440" bIns="45720" rtlCol="0" anchor="b">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142107" y="1904999"/>
            <a:ext cx="6852578" cy="4114801"/>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6171424" y="6400800"/>
            <a:ext cx="1087325"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965C4907-0DD2-42E4-88D2-9ECE2B38C47E}" type="datetimeFigureOut">
              <a:rPr lang="ru-RU" smtClean="0"/>
              <a:pPr/>
              <a:t>16.02.2018</a:t>
            </a:fld>
            <a:endParaRPr lang="ru-RU"/>
          </a:p>
        </p:txBody>
      </p:sp>
      <p:sp>
        <p:nvSpPr>
          <p:cNvPr id="5" name="Нижний колонтитул 4"/>
          <p:cNvSpPr>
            <a:spLocks noGrp="1"/>
          </p:cNvSpPr>
          <p:nvPr>
            <p:ph type="ftr" sz="quarter" idx="3"/>
          </p:nvPr>
        </p:nvSpPr>
        <p:spPr>
          <a:xfrm>
            <a:off x="1142107" y="6400800"/>
            <a:ext cx="4916180" cy="27622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373078" y="6400800"/>
            <a:ext cx="628815"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39E9D968-F1D1-47F4-853F-03E5FE648E6D}" type="slidenum">
              <a:rPr lang="ru-RU" smtClean="0"/>
              <a:pPr/>
              <a:t>‹#›</a:t>
            </a:fld>
            <a:endParaRPr lang="ru-RU"/>
          </a:p>
        </p:txBody>
      </p:sp>
    </p:spTree>
    <p:extLst>
      <p:ext uri="{BB962C8B-B14F-4D97-AF65-F5344CB8AC3E}">
        <p14:creationId xmlns=""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Самые громкие животные</a:t>
            </a:r>
            <a:endParaRPr lang="ru-RU" dirty="0"/>
          </a:p>
        </p:txBody>
      </p:sp>
      <p:sp>
        <p:nvSpPr>
          <p:cNvPr id="3" name="Подзаголовок 2"/>
          <p:cNvSpPr>
            <a:spLocks noGrp="1"/>
          </p:cNvSpPr>
          <p:nvPr>
            <p:ph type="subTitle" idx="1"/>
          </p:nvPr>
        </p:nvSpPr>
        <p:spPr/>
        <p:txBody>
          <a:bodyPr>
            <a:normAutofit fontScale="85000" lnSpcReduction="20000"/>
          </a:bodyPr>
          <a:lstStyle/>
          <a:p>
            <a:r>
              <a:rPr lang="ru-RU" dirty="0" smtClean="0"/>
              <a:t>Голос для живых существ важен не только в повседневном общении. С его помощью животные предупреждают сородичей об опасности, демонстрируют свою силу, устанавливают власть, используют его для устрашения других зверей. </a:t>
            </a:r>
            <a:endParaRPr lang="ru-RU" dirty="0"/>
          </a:p>
        </p:txBody>
      </p:sp>
      <p:sp>
        <p:nvSpPr>
          <p:cNvPr id="4" name="TextBox 3"/>
          <p:cNvSpPr txBox="1"/>
          <p:nvPr/>
        </p:nvSpPr>
        <p:spPr>
          <a:xfrm>
            <a:off x="7452320" y="6381328"/>
            <a:ext cx="1452192" cy="286232"/>
          </a:xfrm>
          <a:prstGeom prst="rect">
            <a:avLst/>
          </a:prstGeom>
          <a:noFill/>
        </p:spPr>
        <p:txBody>
          <a:bodyPr wrap="none" rtlCol="0">
            <a:spAutoFit/>
          </a:bodyPr>
          <a:lstStyle/>
          <a:p>
            <a:pPr>
              <a:lnSpc>
                <a:spcPct val="90000"/>
              </a:lnSpc>
            </a:pPr>
            <a:r>
              <a:rPr lang="en-US" sz="1400" b="1" dirty="0" smtClean="0"/>
              <a:t>www.zooclub.ru</a:t>
            </a:r>
            <a:endParaRPr lang="ru-RU" sz="1400" b="1" dirty="0"/>
          </a:p>
        </p:txBody>
      </p:sp>
      <p:pic>
        <p:nvPicPr>
          <p:cNvPr id="6" name="Рисунок 5" descr="(25).gif"/>
          <p:cNvPicPr>
            <a:picLocks noChangeAspect="1"/>
          </p:cNvPicPr>
          <p:nvPr/>
        </p:nvPicPr>
        <p:blipFill>
          <a:blip r:embed="rId3" cstate="print"/>
          <a:stretch>
            <a:fillRect/>
          </a:stretch>
        </p:blipFill>
        <p:spPr>
          <a:xfrm>
            <a:off x="6228184" y="188640"/>
            <a:ext cx="2499451" cy="3024336"/>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108" y="381000"/>
            <a:ext cx="6859787" cy="743744"/>
          </a:xfrm>
        </p:spPr>
        <p:txBody>
          <a:bodyPr/>
          <a:lstStyle/>
          <a:p>
            <a:pPr algn="r"/>
            <a:r>
              <a:rPr lang="ru-RU" b="1" spc="0"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reflection blurRad="6350" stA="55000" endA="50" endPos="85000" dist="60007" dir="5400000" sy="-100000" algn="bl" rotWithShape="0"/>
                </a:effectLst>
              </a:rPr>
              <a:t>ВОДЯНЫЕ КЛОПЫ</a:t>
            </a:r>
            <a:endParaRPr lang="ru-RU" dirty="0"/>
          </a:p>
        </p:txBody>
      </p:sp>
      <p:pic>
        <p:nvPicPr>
          <p:cNvPr id="6" name="Содержимое 5" descr="31547.jpg"/>
          <p:cNvPicPr>
            <a:picLocks noGrp="1" noChangeAspect="1"/>
          </p:cNvPicPr>
          <p:nvPr>
            <p:ph idx="1"/>
          </p:nvPr>
        </p:nvPicPr>
        <p:blipFill>
          <a:blip r:embed="rId2" cstate="print"/>
          <a:stretch>
            <a:fillRect/>
          </a:stretch>
        </p:blipFill>
        <p:spPr>
          <a:xfrm>
            <a:off x="1115616" y="1916832"/>
            <a:ext cx="7174011" cy="4471800"/>
          </a:xfrm>
          <a:ln>
            <a:solidFill>
              <a:schemeClr val="accent1"/>
            </a:solidFill>
          </a:ln>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2107" y="1124745"/>
            <a:ext cx="6852578" cy="4895056"/>
          </a:xfrm>
        </p:spPr>
        <p:txBody>
          <a:bodyPr>
            <a:normAutofit/>
          </a:bodyPr>
          <a:lstStyle/>
          <a:p>
            <a:r>
              <a:rPr lang="ru-RU" sz="2500" dirty="0" smtClean="0"/>
              <a:t>Крошечные </a:t>
            </a:r>
            <a:r>
              <a:rPr lang="ru-RU" sz="2500" b="1" dirty="0" smtClean="0">
                <a:solidFill>
                  <a:srgbClr val="FFFF00"/>
                </a:solidFill>
              </a:rPr>
              <a:t>водяные клопы</a:t>
            </a:r>
            <a:r>
              <a:rPr lang="ru-RU" sz="2500" dirty="0" smtClean="0"/>
              <a:t>  удивляют своей громкостью. Они способны издавать звуки, интенсивность которых превышает 99 децибел. Но, несмотря на такие показатели, услышать водяных клопов человек не сможет, так как в процессе перехода из одной среды в другую (вода-воздух) 99% громкости теряется, а оставшийся один процент недоступен для человеческого слуха.</a:t>
            </a:r>
            <a:endParaRPr lang="ru-RU" sz="2500" dirty="0"/>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108" y="381000"/>
            <a:ext cx="6859787" cy="743744"/>
          </a:xfrm>
        </p:spPr>
        <p:txBody>
          <a:bodyPr/>
          <a:lstStyle/>
          <a:p>
            <a:pPr algn="r"/>
            <a:r>
              <a:rPr lang="ru-RU" b="1" spc="0"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reflection blurRad="6350" stA="55000" endA="50" endPos="85000" dist="60007" dir="5400000" sy="-100000" algn="bl" rotWithShape="0"/>
                </a:effectLst>
              </a:rPr>
              <a:t>РЫБА-ЖАБА</a:t>
            </a:r>
            <a:endParaRPr lang="ru-RU" dirty="0"/>
          </a:p>
        </p:txBody>
      </p:sp>
      <p:pic>
        <p:nvPicPr>
          <p:cNvPr id="4" name="Содержимое 3" descr="7006.jpg"/>
          <p:cNvPicPr>
            <a:picLocks noGrp="1" noChangeAspect="1"/>
          </p:cNvPicPr>
          <p:nvPr>
            <p:ph idx="1"/>
          </p:nvPr>
        </p:nvPicPr>
        <p:blipFill>
          <a:blip r:embed="rId2" cstate="print"/>
          <a:stretch>
            <a:fillRect/>
          </a:stretch>
        </p:blipFill>
        <p:spPr>
          <a:xfrm>
            <a:off x="1041024" y="1931938"/>
            <a:ext cx="7131375" cy="4017341"/>
          </a:xfrm>
          <a:ln>
            <a:solidFill>
              <a:schemeClr val="accent1">
                <a:lumMod val="60000"/>
                <a:lumOff val="40000"/>
              </a:schemeClr>
            </a:solidFill>
          </a:ln>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2107" y="908721"/>
            <a:ext cx="6852578" cy="5111080"/>
          </a:xfrm>
        </p:spPr>
        <p:txBody>
          <a:bodyPr>
            <a:normAutofit/>
          </a:bodyPr>
          <a:lstStyle/>
          <a:p>
            <a:r>
              <a:rPr lang="ru-RU" sz="2700" dirty="0" smtClean="0"/>
              <a:t>Еще одно громкоголосое водное животное – </a:t>
            </a:r>
            <a:r>
              <a:rPr lang="ru-RU" sz="2700" b="1" dirty="0" smtClean="0">
                <a:solidFill>
                  <a:srgbClr val="FFFF00"/>
                </a:solidFill>
              </a:rPr>
              <a:t>рыба-жаба</a:t>
            </a:r>
            <a:r>
              <a:rPr lang="ru-RU" sz="2700" dirty="0" smtClean="0"/>
              <a:t> . Чтобы отпугнуть других обитателей морского дна, посягающих на участок рыбы-жабы, она издает звуки интенсивностью до 100 дБ. Они напоминают скрежет, гудок или ворчание, в зависимости от настойчивости конкурента.</a:t>
            </a:r>
            <a:endParaRPr lang="ru-RU" sz="2700" dirty="0"/>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108" y="381000"/>
            <a:ext cx="6859787" cy="743744"/>
          </a:xfrm>
        </p:spPr>
        <p:txBody>
          <a:bodyPr/>
          <a:lstStyle/>
          <a:p>
            <a:pPr algn="r"/>
            <a:r>
              <a:rPr lang="ru-RU" b="1" spc="0"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reflection blurRad="6350" stA="55000" endA="50" endPos="85000" dist="60007" dir="5400000" sy="-100000" algn="bl" rotWithShape="0"/>
                </a:effectLst>
              </a:rPr>
              <a:t>КОАЛА</a:t>
            </a:r>
            <a:endParaRPr lang="ru-RU" dirty="0"/>
          </a:p>
        </p:txBody>
      </p:sp>
      <p:pic>
        <p:nvPicPr>
          <p:cNvPr id="7" name="Содержимое 6" descr="4366.jpg"/>
          <p:cNvPicPr>
            <a:picLocks noGrp="1" noChangeAspect="1"/>
          </p:cNvPicPr>
          <p:nvPr>
            <p:ph idx="1"/>
          </p:nvPr>
        </p:nvPicPr>
        <p:blipFill>
          <a:blip r:embed="rId2" cstate="print"/>
          <a:stretch>
            <a:fillRect/>
          </a:stretch>
        </p:blipFill>
        <p:spPr>
          <a:xfrm>
            <a:off x="971600" y="1412776"/>
            <a:ext cx="6840759" cy="5130570"/>
          </a:xfrm>
          <a:ln>
            <a:solidFill>
              <a:schemeClr val="accent1">
                <a:lumMod val="60000"/>
                <a:lumOff val="40000"/>
              </a:schemeClr>
            </a:solidFill>
          </a:ln>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2107" y="836713"/>
            <a:ext cx="6852578" cy="5183088"/>
          </a:xfrm>
        </p:spPr>
        <p:txBody>
          <a:bodyPr>
            <a:normAutofit/>
          </a:bodyPr>
          <a:lstStyle/>
          <a:p>
            <a:r>
              <a:rPr lang="ru-RU" sz="2500" dirty="0" smtClean="0"/>
              <a:t>Такие милые и безвредные животные, как сумчатые медведи – </a:t>
            </a:r>
            <a:r>
              <a:rPr lang="ru-RU" sz="2500" b="1" dirty="0" smtClean="0">
                <a:solidFill>
                  <a:srgbClr val="FFFF00"/>
                </a:solidFill>
              </a:rPr>
              <a:t>коалы</a:t>
            </a:r>
            <a:r>
              <a:rPr lang="ru-RU" sz="2500" dirty="0" smtClean="0"/>
              <a:t>, могут издавать просто «сокрушительные» крики, напоминающие рев огромных бизонов. Зоологи, занимавшиеся изучением коал, и в частности их специфического голосового аппарата, считают, что подобными криками животные сообщают о своих размерах, возможно, специально изрядно преувеличивая их, чтобы отпугнуть врагов.</a:t>
            </a: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108" y="381000"/>
            <a:ext cx="6859787" cy="743744"/>
          </a:xfrm>
        </p:spPr>
        <p:txBody>
          <a:bodyPr/>
          <a:lstStyle/>
          <a:p>
            <a:pPr algn="r"/>
            <a:r>
              <a:rPr lang="ru-RU" b="1" spc="0"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reflection blurRad="6350" stA="55000" endA="50" endPos="85000" dist="60007" dir="5400000" sy="-100000" algn="bl" rotWithShape="0"/>
                </a:effectLst>
              </a:rPr>
              <a:t>СЛОНЫ</a:t>
            </a:r>
            <a:endParaRPr lang="ru-RU" dirty="0"/>
          </a:p>
        </p:txBody>
      </p:sp>
      <p:pic>
        <p:nvPicPr>
          <p:cNvPr id="4" name="Содержимое 3" descr="15.jpg"/>
          <p:cNvPicPr>
            <a:picLocks noGrp="1" noChangeAspect="1"/>
          </p:cNvPicPr>
          <p:nvPr>
            <p:ph idx="1"/>
          </p:nvPr>
        </p:nvPicPr>
        <p:blipFill>
          <a:blip r:embed="rId2" cstate="print"/>
          <a:stretch>
            <a:fillRect/>
          </a:stretch>
        </p:blipFill>
        <p:spPr>
          <a:xfrm>
            <a:off x="1259632" y="1556792"/>
            <a:ext cx="6624735" cy="4968552"/>
          </a:xfrm>
          <a:ln>
            <a:solidFill>
              <a:schemeClr val="accent1">
                <a:lumMod val="60000"/>
                <a:lumOff val="40000"/>
              </a:schemeClr>
            </a:solidFill>
          </a:ln>
        </p:spPr>
      </p:pic>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2107" y="836713"/>
            <a:ext cx="6852578" cy="5183088"/>
          </a:xfrm>
        </p:spPr>
        <p:txBody>
          <a:bodyPr>
            <a:normAutofit/>
          </a:bodyPr>
          <a:lstStyle/>
          <a:p>
            <a:r>
              <a:rPr lang="ru-RU" sz="2700" b="1" dirty="0" smtClean="0">
                <a:solidFill>
                  <a:srgbClr val="FFFF00"/>
                </a:solidFill>
              </a:rPr>
              <a:t>Слоны</a:t>
            </a:r>
            <a:r>
              <a:rPr lang="ru-RU" sz="2700" b="1" dirty="0" smtClean="0"/>
              <a:t> - одни из самых громких животных</a:t>
            </a:r>
            <a:r>
              <a:rPr lang="ru-RU" sz="2700" dirty="0" smtClean="0"/>
              <a:t>. Издаваемые ими трубные звуки слышны на расстоянии более чем 30 км. Степень интенсивности звуков зависит от размеров слона, его физического состояние, настроения и, конечно, от той информации, которую он хочет сообщить сородичам или врагам.</a:t>
            </a:r>
            <a:endParaRPr lang="ru-RU" sz="2700" dirty="0"/>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108" y="381000"/>
            <a:ext cx="6859787" cy="815752"/>
          </a:xfrm>
        </p:spPr>
        <p:txBody>
          <a:bodyPr/>
          <a:lstStyle/>
          <a:p>
            <a:pPr algn="r"/>
            <a:r>
              <a:rPr lang="ru-RU" b="1" spc="0"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reflection blurRad="6350" stA="55000" endA="50" endPos="85000" dist="60007" dir="5400000" sy="-100000" algn="bl" rotWithShape="0"/>
                </a:effectLst>
              </a:rPr>
              <a:t>РЕВУНЫ</a:t>
            </a:r>
            <a:endParaRPr lang="ru-RU" dirty="0"/>
          </a:p>
        </p:txBody>
      </p:sp>
      <p:pic>
        <p:nvPicPr>
          <p:cNvPr id="4" name="Содержимое 3" descr="7008.jpg"/>
          <p:cNvPicPr>
            <a:picLocks noGrp="1" noChangeAspect="1"/>
          </p:cNvPicPr>
          <p:nvPr>
            <p:ph idx="1"/>
          </p:nvPr>
        </p:nvPicPr>
        <p:blipFill>
          <a:blip r:embed="rId2" cstate="print"/>
          <a:stretch>
            <a:fillRect/>
          </a:stretch>
        </p:blipFill>
        <p:spPr>
          <a:xfrm>
            <a:off x="971600" y="1556792"/>
            <a:ext cx="7109941" cy="4739961"/>
          </a:xfrm>
          <a:ln>
            <a:solidFill>
              <a:schemeClr val="accent1">
                <a:lumMod val="60000"/>
                <a:lumOff val="40000"/>
              </a:schemeClr>
            </a:solidFill>
          </a:ln>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2107" y="908721"/>
            <a:ext cx="6852578" cy="5111080"/>
          </a:xfrm>
        </p:spPr>
        <p:txBody>
          <a:bodyPr>
            <a:normAutofit/>
          </a:bodyPr>
          <a:lstStyle/>
          <a:p>
            <a:r>
              <a:rPr lang="ru-RU" sz="2500" dirty="0" smtClean="0"/>
              <a:t>Приматы с говорящим названием о</a:t>
            </a:r>
            <a:r>
              <a:rPr lang="ru-RU" sz="2500" b="1" dirty="0" smtClean="0">
                <a:solidFill>
                  <a:srgbClr val="FFFF00"/>
                </a:solidFill>
              </a:rPr>
              <a:t>безьяна-ревун</a:t>
            </a:r>
            <a:r>
              <a:rPr lang="ru-RU" sz="2500" dirty="0" smtClean="0"/>
              <a:t> имеет особое строение голосового аппарата, благодаря которому она может «докричаться» до любого животного в радиусе четырех километров. У ревунов есть особая утренняя «традиция». На рассвете вожак одной из групп начинает «песню», затем ее подхватывают самки и детеныши из его группы, а за ними – вожаки других групп, их самки и детеныши. Интересно, что в одной группе обезьян-ревунов у каждого участника этого «хора» имеется своя «партия».</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108" y="381000"/>
            <a:ext cx="6859787" cy="671736"/>
          </a:xfrm>
        </p:spPr>
        <p:txBody>
          <a:bodyPr/>
          <a:lstStyle/>
          <a:p>
            <a:pPr algn="r"/>
            <a:r>
              <a:rPr lang="ru-RU" b="1" spc="0"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reflection blurRad="6350" stA="55000" endA="50" endPos="85000" dist="60007" dir="5400000" sy="-100000" algn="bl" rotWithShape="0"/>
                </a:effectLst>
              </a:rPr>
              <a:t>СИНИЕ КИТЫ</a:t>
            </a:r>
            <a:endParaRPr lang="ru-RU" b="1" spc="0"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reflection blurRad="6350" stA="55000" endA="50" endPos="85000" dist="60007" dir="5400000" sy="-100000" algn="bl" rotWithShape="0"/>
              </a:effectLst>
            </a:endParaRPr>
          </a:p>
        </p:txBody>
      </p:sp>
      <p:pic>
        <p:nvPicPr>
          <p:cNvPr id="6" name="Содержимое 5" descr="31546.jpg"/>
          <p:cNvPicPr>
            <a:picLocks noGrp="1" noChangeAspect="1"/>
          </p:cNvPicPr>
          <p:nvPr>
            <p:ph idx="1"/>
          </p:nvPr>
        </p:nvPicPr>
        <p:blipFill>
          <a:blip r:embed="rId2" cstate="print"/>
          <a:stretch>
            <a:fillRect/>
          </a:stretch>
        </p:blipFill>
        <p:spPr>
          <a:xfrm>
            <a:off x="1187624" y="1772816"/>
            <a:ext cx="6688266" cy="4462029"/>
          </a:xfrm>
          <a:ln>
            <a:solidFill>
              <a:schemeClr val="accent1"/>
            </a:solidFill>
          </a:ln>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108" y="381000"/>
            <a:ext cx="6859787" cy="743744"/>
          </a:xfrm>
        </p:spPr>
        <p:txBody>
          <a:bodyPr/>
          <a:lstStyle/>
          <a:p>
            <a:pPr algn="r"/>
            <a:r>
              <a:rPr lang="ru-RU" b="1" spc="0"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reflection blurRad="6350" stA="55000" endA="50" endPos="85000" dist="60007" dir="5400000" sy="-100000" algn="bl" rotWithShape="0"/>
                </a:effectLst>
              </a:rPr>
              <a:t>ПАВЛИН</a:t>
            </a:r>
            <a:endParaRPr lang="ru-RU" dirty="0"/>
          </a:p>
        </p:txBody>
      </p:sp>
      <p:pic>
        <p:nvPicPr>
          <p:cNvPr id="4" name="Содержимое 3" descr="68.jpg"/>
          <p:cNvPicPr>
            <a:picLocks noGrp="1" noChangeAspect="1"/>
          </p:cNvPicPr>
          <p:nvPr>
            <p:ph idx="1"/>
          </p:nvPr>
        </p:nvPicPr>
        <p:blipFill>
          <a:blip r:embed="rId2" cstate="print"/>
          <a:stretch>
            <a:fillRect/>
          </a:stretch>
        </p:blipFill>
        <p:spPr>
          <a:xfrm>
            <a:off x="1259632" y="1628800"/>
            <a:ext cx="6552727" cy="4914546"/>
          </a:xfrm>
          <a:ln>
            <a:solidFill>
              <a:schemeClr val="accent1">
                <a:lumMod val="60000"/>
                <a:lumOff val="40000"/>
              </a:schemeClr>
            </a:solidFill>
          </a:ln>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2107" y="908721"/>
            <a:ext cx="6852578" cy="5111080"/>
          </a:xfrm>
        </p:spPr>
        <p:txBody>
          <a:bodyPr>
            <a:noAutofit/>
          </a:bodyPr>
          <a:lstStyle/>
          <a:p>
            <a:r>
              <a:rPr lang="ru-RU" sz="2700" b="1" dirty="0" smtClean="0"/>
              <a:t>Самая громкая птица – </a:t>
            </a:r>
            <a:r>
              <a:rPr lang="ru-RU" sz="2700" b="1" dirty="0" smtClean="0">
                <a:solidFill>
                  <a:srgbClr val="FFFF00"/>
                </a:solidFill>
              </a:rPr>
              <a:t>индийский павлин</a:t>
            </a:r>
            <a:r>
              <a:rPr lang="ru-RU" sz="2700" dirty="0" smtClean="0"/>
              <a:t>. Она способна издавать не только звуки высокой интенсивности, которые слышны на много километров вокруг, но и пронзительно, истошно кричать. Эти крики режут слух и даже раздражают. Павлинами приятно любоваться, а вот слушать их просто невыносимо.</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2107" y="980729"/>
            <a:ext cx="6852578" cy="5039072"/>
          </a:xfrm>
        </p:spPr>
        <p:txBody>
          <a:bodyPr>
            <a:normAutofit/>
          </a:bodyPr>
          <a:lstStyle/>
          <a:p>
            <a:r>
              <a:rPr lang="ru-RU" sz="2800" b="1" dirty="0" smtClean="0"/>
              <a:t>Самый громкий голос имеет </a:t>
            </a:r>
            <a:r>
              <a:rPr lang="ru-RU" sz="2800" b="1" dirty="0" smtClean="0">
                <a:solidFill>
                  <a:srgbClr val="FFFF00"/>
                </a:solidFill>
              </a:rPr>
              <a:t>синий кит</a:t>
            </a:r>
            <a:r>
              <a:rPr lang="ru-RU" sz="2800" dirty="0" smtClean="0"/>
              <a:t>. Звуки, которые издают эти крупные водные животные, имеют наибольшую интенсивность – до 188 децибел. Они слышны в радиусе 800 км. Гипотетически, если человек случайно окажется в непосредственной близости от кричащего кита, ему грозят тяжелые травмы, в виде разрыва барабанной перепонки и легких.</a:t>
            </a:r>
            <a:endParaRPr lang="ru-RU" sz="2800" dirty="0"/>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108" y="381000"/>
            <a:ext cx="6859787" cy="743744"/>
          </a:xfrm>
        </p:spPr>
        <p:txBody>
          <a:bodyPr/>
          <a:lstStyle/>
          <a:p>
            <a:pPr algn="r"/>
            <a:r>
              <a:rPr lang="ru-RU" b="1" spc="0"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reflection blurRad="6350" stA="55000" endA="50" endPos="85000" dist="60007" dir="5400000" sy="-100000" algn="bl" rotWithShape="0"/>
                </a:effectLst>
              </a:rPr>
              <a:t>КАШАЛОТЫ</a:t>
            </a:r>
            <a:endParaRPr lang="ru-RU" dirty="0"/>
          </a:p>
        </p:txBody>
      </p:sp>
      <p:pic>
        <p:nvPicPr>
          <p:cNvPr id="6" name="Содержимое 5" descr="31487.jpg"/>
          <p:cNvPicPr>
            <a:picLocks noGrp="1" noChangeAspect="1"/>
          </p:cNvPicPr>
          <p:nvPr>
            <p:ph idx="1"/>
          </p:nvPr>
        </p:nvPicPr>
        <p:blipFill>
          <a:blip r:embed="rId2" cstate="print"/>
          <a:stretch>
            <a:fillRect/>
          </a:stretch>
        </p:blipFill>
        <p:spPr>
          <a:xfrm>
            <a:off x="1043608" y="1988840"/>
            <a:ext cx="7095941" cy="3994001"/>
          </a:xfrm>
          <a:ln>
            <a:solidFill>
              <a:schemeClr val="accent1"/>
            </a:solidFill>
          </a:ln>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2107" y="908721"/>
            <a:ext cx="6852578" cy="5111080"/>
          </a:xfrm>
        </p:spPr>
        <p:txBody>
          <a:bodyPr>
            <a:normAutofit/>
          </a:bodyPr>
          <a:lstStyle/>
          <a:p>
            <a:r>
              <a:rPr lang="ru-RU" sz="2800" b="1" dirty="0" smtClean="0">
                <a:solidFill>
                  <a:srgbClr val="FFFF00"/>
                </a:solidFill>
              </a:rPr>
              <a:t>Кашалот</a:t>
            </a:r>
            <a:r>
              <a:rPr lang="ru-RU" sz="2800" dirty="0" smtClean="0"/>
              <a:t> способен издавать звуки, по интенсивности сравнимые с шумом, издаваемым очень низко летящим вертолетом или ударами отбойного молотка (116 дБ). А вот детеныши этого животного голосят еще громче – до 162 дБ. Для человека звук такой интенсивности опасен для здоровья, он вызывает различные травмы и шок.</a:t>
            </a: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108" y="381000"/>
            <a:ext cx="6859787" cy="815752"/>
          </a:xfrm>
        </p:spPr>
        <p:txBody>
          <a:bodyPr/>
          <a:lstStyle/>
          <a:p>
            <a:pPr algn="r"/>
            <a:r>
              <a:rPr lang="ru-RU" b="1" spc="0"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reflection blurRad="6350" stA="55000" endA="50" endPos="85000" dist="60007" dir="5400000" sy="-100000" algn="bl" rotWithShape="0"/>
                </a:effectLst>
              </a:rPr>
              <a:t>БЕГЕМОТЫ</a:t>
            </a:r>
            <a:endParaRPr lang="ru-RU" dirty="0"/>
          </a:p>
        </p:txBody>
      </p:sp>
      <p:pic>
        <p:nvPicPr>
          <p:cNvPr id="4" name="Содержимое 3" descr="4541.JPG"/>
          <p:cNvPicPr>
            <a:picLocks noGrp="1" noChangeAspect="1"/>
          </p:cNvPicPr>
          <p:nvPr>
            <p:ph idx="1"/>
          </p:nvPr>
        </p:nvPicPr>
        <p:blipFill>
          <a:blip r:embed="rId2" cstate="print"/>
          <a:stretch>
            <a:fillRect/>
          </a:stretch>
        </p:blipFill>
        <p:spPr>
          <a:xfrm>
            <a:off x="1331640" y="1628800"/>
            <a:ext cx="6079604" cy="4863683"/>
          </a:xfrm>
          <a:ln>
            <a:solidFill>
              <a:schemeClr val="accent1">
                <a:lumMod val="60000"/>
                <a:lumOff val="40000"/>
              </a:schemeClr>
            </a:solidFill>
          </a:ln>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2107" y="1124745"/>
            <a:ext cx="6852578" cy="4895056"/>
          </a:xfrm>
        </p:spPr>
        <p:txBody>
          <a:bodyPr>
            <a:normAutofit/>
          </a:bodyPr>
          <a:lstStyle/>
          <a:p>
            <a:r>
              <a:rPr lang="ru-RU" sz="2800" dirty="0" smtClean="0"/>
              <a:t>Рев </a:t>
            </a:r>
            <a:r>
              <a:rPr lang="ru-RU" sz="2800" b="1" dirty="0" smtClean="0">
                <a:solidFill>
                  <a:srgbClr val="FFFF00"/>
                </a:solidFill>
              </a:rPr>
              <a:t>бегемота</a:t>
            </a:r>
            <a:r>
              <a:rPr lang="ru-RU" sz="2800" dirty="0" smtClean="0"/>
              <a:t>  можно сравнить с раскатом грома над головой (110 дБ). Он разносится на сотни километров вокруг и звучит весьма устрашающе. Интересно, что из млекопитающих только бегемот способен издавать звуки и в воде, в которой он проводит большую часть жизни, и на суше.</a:t>
            </a:r>
            <a:endParaRPr lang="ru-RU" sz="2800" dirty="0"/>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108" y="381000"/>
            <a:ext cx="6859787" cy="743744"/>
          </a:xfrm>
        </p:spPr>
        <p:txBody>
          <a:bodyPr/>
          <a:lstStyle/>
          <a:p>
            <a:pPr algn="r"/>
            <a:r>
              <a:rPr lang="ru-RU" b="1" spc="0" dirty="0" smtClean="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reflection blurRad="6350" stA="55000" endA="50" endPos="85000" dist="60007" dir="5400000" sy="-100000" algn="bl" rotWithShape="0"/>
                </a:effectLst>
              </a:rPr>
              <a:t>ЦИКАДЫ</a:t>
            </a:r>
            <a:endParaRPr lang="ru-RU" dirty="0"/>
          </a:p>
        </p:txBody>
      </p:sp>
      <p:pic>
        <p:nvPicPr>
          <p:cNvPr id="4" name="Содержимое 3" descr="7004.jpg"/>
          <p:cNvPicPr>
            <a:picLocks noGrp="1" noChangeAspect="1"/>
          </p:cNvPicPr>
          <p:nvPr>
            <p:ph idx="1"/>
          </p:nvPr>
        </p:nvPicPr>
        <p:blipFill>
          <a:blip r:embed="rId2" cstate="print"/>
          <a:stretch>
            <a:fillRect/>
          </a:stretch>
        </p:blipFill>
        <p:spPr>
          <a:xfrm>
            <a:off x="1115616" y="1628800"/>
            <a:ext cx="6984775" cy="4563386"/>
          </a:xfrm>
          <a:ln>
            <a:solidFill>
              <a:schemeClr val="accent1">
                <a:lumMod val="60000"/>
                <a:lumOff val="40000"/>
              </a:schemeClr>
            </a:solidFill>
          </a:ln>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dirty="0" smtClean="0"/>
              <a:t>Призывное «пение» самцов цикад (</a:t>
            </a:r>
            <a:r>
              <a:rPr lang="ru-RU" dirty="0" err="1" smtClean="0"/>
              <a:t>Cicadidae</a:t>
            </a:r>
            <a:r>
              <a:rPr lang="ru-RU" dirty="0" smtClean="0"/>
              <a:t>) может достигать 100 дБ. Этот громкий шум, сравнимый с близко играющим оркестром, раздается на протяжении нескольких недель. Самки тоже вносят свою лепту в этот гомон, отвечая самцам щелчками крыльев.</a:t>
            </a:r>
            <a:endParaRPr lang="ru-RU" dirty="0"/>
          </a:p>
        </p:txBody>
      </p:sp>
    </p:spTree>
  </p:cSld>
  <p:clrMapOvr>
    <a:masterClrMapping/>
  </p:clrMapOvr>
  <p:transition spd="med">
    <p:fade/>
  </p:transition>
</p:sld>
</file>

<file path=ppt/theme/theme1.xml><?xml version="1.0" encoding="utf-8"?>
<a:theme xmlns:a="http://schemas.openxmlformats.org/drawingml/2006/main" name="Тема5">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Digital Blue Tunn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абочий">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nSpc>
            <a:spcPct val="90000"/>
          </a:lnSpc>
          <a:defRPr/>
        </a:defPPr>
      </a:lstStyle>
    </a:tx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Тема5</Template>
  <TotalTime>2184</TotalTime>
  <Words>644</Words>
  <Application>Microsoft Office PowerPoint</Application>
  <PresentationFormat>Экран (4:3)</PresentationFormat>
  <Paragraphs>45</Paragraphs>
  <Slides>21</Slides>
  <Notes>11</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Тема5</vt:lpstr>
      <vt:lpstr>Самые громкие животные</vt:lpstr>
      <vt:lpstr>СИНИЕ КИТЫ</vt:lpstr>
      <vt:lpstr>Слайд 3</vt:lpstr>
      <vt:lpstr>КАШАЛОТЫ</vt:lpstr>
      <vt:lpstr>Слайд 5</vt:lpstr>
      <vt:lpstr>БЕГЕМОТЫ</vt:lpstr>
      <vt:lpstr>Слайд 7</vt:lpstr>
      <vt:lpstr>ЦИКАДЫ</vt:lpstr>
      <vt:lpstr>Слайд 9</vt:lpstr>
      <vt:lpstr>ВОДЯНЫЕ КЛОПЫ</vt:lpstr>
      <vt:lpstr>Слайд 11</vt:lpstr>
      <vt:lpstr>РЫБА-ЖАБА</vt:lpstr>
      <vt:lpstr>Слайд 13</vt:lpstr>
      <vt:lpstr>КОАЛА</vt:lpstr>
      <vt:lpstr>Слайд 15</vt:lpstr>
      <vt:lpstr>СЛОНЫ</vt:lpstr>
      <vt:lpstr>Слайд 17</vt:lpstr>
      <vt:lpstr>РЕВУНЫ</vt:lpstr>
      <vt:lpstr>Слайд 19</vt:lpstr>
      <vt:lpstr>ПАВЛИН</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Самые громкие животные</dc:title>
  <dc:creator>zooclub.ru</dc:creator>
  <cp:keywords>животные</cp:keywords>
  <dc:description>Данная презентация может быть использована в личных целях, но не может быть опубликована в интернете на других сайтах.</dc:description>
  <cp:lastModifiedBy>user1</cp:lastModifiedBy>
  <cp:revision>54</cp:revision>
  <dcterms:created xsi:type="dcterms:W3CDTF">2014-02-09T03:00:50Z</dcterms:created>
  <dcterms:modified xsi:type="dcterms:W3CDTF">2018-02-16T05:15:52Z</dcterms:modified>
  <cp:contentStatus>Окончательное</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