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522D7E-61EB-4B40-84D5-041D8E59D9D2}"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08FA4-1695-4ED0-99C8-549FAAC97D0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zooclub.ru/samye/dorogie_zhivotnye_v_mire.shtml</a:t>
            </a:r>
            <a:endParaRPr lang="ru-RU" dirty="0"/>
          </a:p>
        </p:txBody>
      </p:sp>
      <p:sp>
        <p:nvSpPr>
          <p:cNvPr id="4" name="Номер слайда 3"/>
          <p:cNvSpPr>
            <a:spLocks noGrp="1"/>
          </p:cNvSpPr>
          <p:nvPr>
            <p:ph type="sldNum" sz="quarter" idx="10"/>
          </p:nvPr>
        </p:nvSpPr>
        <p:spPr/>
        <p:txBody>
          <a:bodyPr/>
          <a:lstStyle/>
          <a:p>
            <a:fld id="{70B08FA4-1695-4ED0-99C8-549FAAC97D0D}"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http://zooclub.ru/samye/dorogie_zhivotnye_v_mire.shtml</a:t>
            </a:r>
            <a:endParaRPr lang="ru-RU" dirty="0"/>
          </a:p>
        </p:txBody>
      </p:sp>
      <p:sp>
        <p:nvSpPr>
          <p:cNvPr id="4" name="Номер слайда 3"/>
          <p:cNvSpPr>
            <a:spLocks noGrp="1"/>
          </p:cNvSpPr>
          <p:nvPr>
            <p:ph type="sldNum" sz="quarter" idx="10"/>
          </p:nvPr>
        </p:nvSpPr>
        <p:spPr/>
        <p:txBody>
          <a:bodyPr/>
          <a:lstStyle/>
          <a:p>
            <a:fld id="{70B08FA4-1695-4ED0-99C8-549FAAC97D0D}"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http://zooclub.ru/samye/dorogie_zhivotnye_v_mire.shtml</a:t>
            </a:r>
            <a:endParaRPr lang="ru-RU"/>
          </a:p>
        </p:txBody>
      </p:sp>
      <p:sp>
        <p:nvSpPr>
          <p:cNvPr id="4" name="Номер слайда 3"/>
          <p:cNvSpPr>
            <a:spLocks noGrp="1"/>
          </p:cNvSpPr>
          <p:nvPr>
            <p:ph type="sldNum" sz="quarter" idx="10"/>
          </p:nvPr>
        </p:nvSpPr>
        <p:spPr/>
        <p:txBody>
          <a:bodyPr/>
          <a:lstStyle/>
          <a:p>
            <a:fld id="{70B08FA4-1695-4ED0-99C8-549FAAC97D0D}"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http://zooclub.ru/samye/dorogie_zhivotnye_v_mire.shtml</a:t>
            </a:r>
            <a:endParaRPr lang="ru-RU" dirty="0"/>
          </a:p>
        </p:txBody>
      </p:sp>
      <p:sp>
        <p:nvSpPr>
          <p:cNvPr id="4" name="Номер слайда 3"/>
          <p:cNvSpPr>
            <a:spLocks noGrp="1"/>
          </p:cNvSpPr>
          <p:nvPr>
            <p:ph type="sldNum" sz="quarter" idx="10"/>
          </p:nvPr>
        </p:nvSpPr>
        <p:spPr/>
        <p:txBody>
          <a:bodyPr/>
          <a:lstStyle/>
          <a:p>
            <a:fld id="{70B08FA4-1695-4ED0-99C8-549FAAC97D0D}"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http://zooclub.ru/samye/dorogie_zhivotnye_v_mire.shtml</a:t>
            </a:r>
            <a:endParaRPr lang="ru-RU" dirty="0"/>
          </a:p>
        </p:txBody>
      </p:sp>
      <p:sp>
        <p:nvSpPr>
          <p:cNvPr id="4" name="Номер слайда 3"/>
          <p:cNvSpPr>
            <a:spLocks noGrp="1"/>
          </p:cNvSpPr>
          <p:nvPr>
            <p:ph type="sldNum" sz="quarter" idx="10"/>
          </p:nvPr>
        </p:nvSpPr>
        <p:spPr/>
        <p:txBody>
          <a:bodyPr/>
          <a:lstStyle/>
          <a:p>
            <a:fld id="{70B08FA4-1695-4ED0-99C8-549FAAC97D0D}"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http://zooclub.ru/samye/dorogie_zhivotnye_v_mire.shtml</a:t>
            </a:r>
            <a:endParaRPr lang="ru-RU" dirty="0"/>
          </a:p>
        </p:txBody>
      </p:sp>
      <p:sp>
        <p:nvSpPr>
          <p:cNvPr id="4" name="Номер слайда 3"/>
          <p:cNvSpPr>
            <a:spLocks noGrp="1"/>
          </p:cNvSpPr>
          <p:nvPr>
            <p:ph type="sldNum" sz="quarter" idx="10"/>
          </p:nvPr>
        </p:nvSpPr>
        <p:spPr/>
        <p:txBody>
          <a:bodyPr/>
          <a:lstStyle/>
          <a:p>
            <a:fld id="{70B08FA4-1695-4ED0-99C8-549FAAC97D0D}"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http://zooclub.ru/samye/dorogie_zhivotnye_v_mire.shtml</a:t>
            </a:r>
            <a:endParaRPr lang="ru-RU" dirty="0"/>
          </a:p>
        </p:txBody>
      </p:sp>
      <p:sp>
        <p:nvSpPr>
          <p:cNvPr id="4" name="Номер слайда 3"/>
          <p:cNvSpPr>
            <a:spLocks noGrp="1"/>
          </p:cNvSpPr>
          <p:nvPr>
            <p:ph type="sldNum" sz="quarter" idx="10"/>
          </p:nvPr>
        </p:nvSpPr>
        <p:spPr/>
        <p:txBody>
          <a:bodyPr/>
          <a:lstStyle/>
          <a:p>
            <a:fld id="{70B08FA4-1695-4ED0-99C8-549FAAC97D0D}"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http://zooclub.ru/samye/dorogie_zhivotnye_v_mire.shtml</a:t>
            </a:r>
            <a:endParaRPr lang="ru-RU" dirty="0"/>
          </a:p>
        </p:txBody>
      </p:sp>
      <p:sp>
        <p:nvSpPr>
          <p:cNvPr id="4" name="Номер слайда 3"/>
          <p:cNvSpPr>
            <a:spLocks noGrp="1"/>
          </p:cNvSpPr>
          <p:nvPr>
            <p:ph type="sldNum" sz="quarter" idx="10"/>
          </p:nvPr>
        </p:nvSpPr>
        <p:spPr/>
        <p:txBody>
          <a:bodyPr/>
          <a:lstStyle/>
          <a:p>
            <a:fld id="{70B08FA4-1695-4ED0-99C8-549FAAC97D0D}"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http://zooclub.ru/samye/dorogie_zhivotnye_v_mire.shtml</a:t>
            </a:r>
            <a:endParaRPr lang="ru-RU" dirty="0"/>
          </a:p>
        </p:txBody>
      </p:sp>
      <p:sp>
        <p:nvSpPr>
          <p:cNvPr id="4" name="Номер слайда 3"/>
          <p:cNvSpPr>
            <a:spLocks noGrp="1"/>
          </p:cNvSpPr>
          <p:nvPr>
            <p:ph type="sldNum" sz="quarter" idx="10"/>
          </p:nvPr>
        </p:nvSpPr>
        <p:spPr/>
        <p:txBody>
          <a:bodyPr/>
          <a:lstStyle/>
          <a:p>
            <a:fld id="{70B08FA4-1695-4ED0-99C8-549FAAC97D0D}"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http://zooclub.ru/samye/dorogie_zhivotnye_v_mire.shtml</a:t>
            </a:r>
            <a:endParaRPr lang="ru-RU" dirty="0"/>
          </a:p>
        </p:txBody>
      </p:sp>
      <p:sp>
        <p:nvSpPr>
          <p:cNvPr id="4" name="Номер слайда 3"/>
          <p:cNvSpPr>
            <a:spLocks noGrp="1"/>
          </p:cNvSpPr>
          <p:nvPr>
            <p:ph type="sldNum" sz="quarter" idx="10"/>
          </p:nvPr>
        </p:nvSpPr>
        <p:spPr/>
        <p:txBody>
          <a:bodyPr/>
          <a:lstStyle/>
          <a:p>
            <a:fld id="{70B08FA4-1695-4ED0-99C8-549FAAC97D0D}"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http://zooclub.ru/samye/dorogie_zhivotnye_v_mire.shtml</a:t>
            </a:r>
            <a:endParaRPr lang="ru-RU" dirty="0"/>
          </a:p>
        </p:txBody>
      </p:sp>
      <p:sp>
        <p:nvSpPr>
          <p:cNvPr id="4" name="Номер слайда 3"/>
          <p:cNvSpPr>
            <a:spLocks noGrp="1"/>
          </p:cNvSpPr>
          <p:nvPr>
            <p:ph type="sldNum" sz="quarter" idx="10"/>
          </p:nvPr>
        </p:nvSpPr>
        <p:spPr/>
        <p:txBody>
          <a:bodyPr/>
          <a:lstStyle/>
          <a:p>
            <a:fld id="{70B08FA4-1695-4ED0-99C8-549FAAC97D0D}"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BDAE969-B8F9-40D6-A6D2-1089CBDCBE9F}" type="datetimeFigureOut">
              <a:rPr lang="ru-RU" smtClean="0"/>
              <a:pPr/>
              <a:t>16.02.2018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E7522B9-9DC5-4D78-B326-30CBEE222E0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DAE969-B8F9-40D6-A6D2-1089CBDCBE9F}"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7522B9-9DC5-4D78-B326-30CBEE222E0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DAE969-B8F9-40D6-A6D2-1089CBDCBE9F}"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7522B9-9DC5-4D78-B326-30CBEE222E0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DAE969-B8F9-40D6-A6D2-1089CBDCBE9F}"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7522B9-9DC5-4D78-B326-30CBEE222E0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BDAE969-B8F9-40D6-A6D2-1089CBDCBE9F}"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7522B9-9DC5-4D78-B326-30CBEE222E0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BDAE969-B8F9-40D6-A6D2-1089CBDCBE9F}"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7522B9-9DC5-4D78-B326-30CBEE222E0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BDAE969-B8F9-40D6-A6D2-1089CBDCBE9F}"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7522B9-9DC5-4D78-B326-30CBEE222E0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BDAE969-B8F9-40D6-A6D2-1089CBDCBE9F}" type="datetimeFigureOut">
              <a:rPr lang="ru-RU" smtClean="0"/>
              <a:pPr/>
              <a:t>16.02.2018</a:t>
            </a:fld>
            <a:endParaRPr lang="ru-RU"/>
          </a:p>
        </p:txBody>
      </p:sp>
      <p:sp>
        <p:nvSpPr>
          <p:cNvPr id="8" name="Номер слайда 7"/>
          <p:cNvSpPr>
            <a:spLocks noGrp="1"/>
          </p:cNvSpPr>
          <p:nvPr>
            <p:ph type="sldNum" sz="quarter" idx="11"/>
          </p:nvPr>
        </p:nvSpPr>
        <p:spPr/>
        <p:txBody>
          <a:bodyPr/>
          <a:lstStyle/>
          <a:p>
            <a:fld id="{7E7522B9-9DC5-4D78-B326-30CBEE222E0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DAE969-B8F9-40D6-A6D2-1089CBDCBE9F}"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7522B9-9DC5-4D78-B326-30CBEE222E0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BDAE969-B8F9-40D6-A6D2-1089CBDCBE9F}"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E7522B9-9DC5-4D78-B326-30CBEE222E0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7BDAE969-B8F9-40D6-A6D2-1089CBDCBE9F}"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7522B9-9DC5-4D78-B326-30CBEE222E0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BDAE969-B8F9-40D6-A6D2-1089CBDCBE9F}" type="datetimeFigureOut">
              <a:rPr lang="ru-RU" smtClean="0"/>
              <a:pPr/>
              <a:t>16.02.2018</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E7522B9-9DC5-4D78-B326-30CBEE222E0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Самые дорогие животные в мире</a:t>
            </a:r>
            <a:endParaRPr lang="ru-RU" dirty="0"/>
          </a:p>
        </p:txBody>
      </p:sp>
      <p:sp>
        <p:nvSpPr>
          <p:cNvPr id="3" name="Подзаголовок 2"/>
          <p:cNvSpPr>
            <a:spLocks noGrp="1"/>
          </p:cNvSpPr>
          <p:nvPr>
            <p:ph type="subTitle" idx="1"/>
          </p:nvPr>
        </p:nvSpPr>
        <p:spPr/>
        <p:txBody>
          <a:bodyPr>
            <a:normAutofit lnSpcReduction="10000"/>
          </a:bodyPr>
          <a:lstStyle/>
          <a:p>
            <a:r>
              <a:rPr lang="en-US" dirty="0" smtClean="0"/>
              <a:t>     </a:t>
            </a:r>
            <a:r>
              <a:rPr lang="ru-RU" dirty="0" smtClean="0"/>
              <a:t>Домашние питомцы всегда очень дороги для </a:t>
            </a:r>
            <a:r>
              <a:rPr lang="en-US" dirty="0" smtClean="0"/>
              <a:t>          </a:t>
            </a:r>
            <a:r>
              <a:rPr lang="ru-RU" dirty="0" smtClean="0"/>
              <a:t>своих владельцев. Хозяева подчас готовы </a:t>
            </a:r>
            <a:r>
              <a:rPr lang="en-US" dirty="0" smtClean="0"/>
              <a:t/>
            </a:r>
            <a:br>
              <a:rPr lang="en-US" dirty="0" smtClean="0"/>
            </a:br>
            <a:r>
              <a:rPr lang="ru-RU" dirty="0" smtClean="0"/>
              <a:t>потратить огромное количество денежных средств, чтобы обеспечить их всем необходимым. Но сколько денег готовы заплатить люди за животное, еще не ставшее любимым (при первоначальной покупке)?</a:t>
            </a:r>
          </a:p>
        </p:txBody>
      </p:sp>
      <p:sp>
        <p:nvSpPr>
          <p:cNvPr id="4" name="TextBox 3"/>
          <p:cNvSpPr txBox="1"/>
          <p:nvPr/>
        </p:nvSpPr>
        <p:spPr>
          <a:xfrm>
            <a:off x="179512" y="6381328"/>
            <a:ext cx="1550168" cy="307777"/>
          </a:xfrm>
          <a:prstGeom prst="rect">
            <a:avLst/>
          </a:prstGeom>
          <a:noFill/>
        </p:spPr>
        <p:txBody>
          <a:bodyPr wrap="square" rtlCol="0">
            <a:spAutoFit/>
          </a:bodyPr>
          <a:lstStyle/>
          <a:p>
            <a:r>
              <a:rPr lang="en-US" sz="1400" b="1" dirty="0" smtClean="0"/>
              <a:t>www.zooclub.ru</a:t>
            </a:r>
            <a:endParaRPr lang="ru-RU" sz="1400" b="1" dirty="0"/>
          </a:p>
        </p:txBody>
      </p:sp>
      <p:pic>
        <p:nvPicPr>
          <p:cNvPr id="5" name="Рисунок 4" descr="(16).gif"/>
          <p:cNvPicPr>
            <a:picLocks noChangeAspect="1"/>
          </p:cNvPicPr>
          <p:nvPr/>
        </p:nvPicPr>
        <p:blipFill>
          <a:blip r:embed="rId3" cstate="print"/>
          <a:stretch>
            <a:fillRect/>
          </a:stretch>
        </p:blipFill>
        <p:spPr>
          <a:xfrm>
            <a:off x="6156176" y="3789040"/>
            <a:ext cx="2770076" cy="2825477"/>
          </a:xfrm>
          <a:prstGeom prst="rect">
            <a:avLst/>
          </a:prstGeom>
        </p:spPr>
      </p:pic>
      <p:pic>
        <p:nvPicPr>
          <p:cNvPr id="6" name="Рисунок 5" descr="19.gif"/>
          <p:cNvPicPr>
            <a:picLocks noChangeAspect="1"/>
          </p:cNvPicPr>
          <p:nvPr/>
        </p:nvPicPr>
        <p:blipFill>
          <a:blip r:embed="rId4" cstate="print"/>
          <a:stretch>
            <a:fillRect/>
          </a:stretch>
        </p:blipFill>
        <p:spPr>
          <a:xfrm>
            <a:off x="179512" y="188640"/>
            <a:ext cx="1451301" cy="20608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АШЕРА</a:t>
            </a:r>
            <a:endParaRPr lang="ru-RU" dirty="0"/>
          </a:p>
        </p:txBody>
      </p:sp>
      <p:pic>
        <p:nvPicPr>
          <p:cNvPr id="4" name="Содержимое 3" descr="7086.jpg"/>
          <p:cNvPicPr>
            <a:picLocks noGrp="1" noChangeAspect="1"/>
          </p:cNvPicPr>
          <p:nvPr>
            <p:ph idx="1"/>
          </p:nvPr>
        </p:nvPicPr>
        <p:blipFill>
          <a:blip r:embed="rId2" cstate="print"/>
          <a:stretch>
            <a:fillRect/>
          </a:stretch>
        </p:blipFill>
        <p:spPr>
          <a:xfrm>
            <a:off x="971600" y="1484784"/>
            <a:ext cx="7353442" cy="4706203"/>
          </a:xfrm>
          <a:ln>
            <a:solidFill>
              <a:schemeClr val="accent1">
                <a:lumMod val="75000"/>
              </a:schemeClr>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7467600" cy="5289451"/>
          </a:xfrm>
        </p:spPr>
        <p:txBody>
          <a:bodyPr>
            <a:normAutofit lnSpcReduction="10000"/>
          </a:bodyPr>
          <a:lstStyle/>
          <a:p>
            <a:r>
              <a:rPr lang="ru-RU" b="1" dirty="0" err="1" smtClean="0">
                <a:solidFill>
                  <a:srgbClr val="92D050"/>
                </a:solidFill>
                <a:effectLst>
                  <a:outerShdw blurRad="38100" dist="38100" dir="2700000" algn="tl">
                    <a:srgbClr val="000000">
                      <a:alpha val="43137"/>
                    </a:srgbClr>
                  </a:outerShdw>
                </a:effectLst>
              </a:rPr>
              <a:t>Ашера</a:t>
            </a:r>
            <a:r>
              <a:rPr lang="ru-RU" dirty="0" smtClean="0"/>
              <a:t> – помесь африканского сервала и бенгальской карликовой кошки. Она считается одной из самых популярных кошек с «дикими» корнями, которых содержат в домашних условиях, а также одной из самых дорогих, ведь чтобы приобрести себе этого маленького котенка, который вырастит в грациозную и высокую кошку (до 1 м), нужно заплатить </a:t>
            </a:r>
            <a:r>
              <a:rPr lang="ru-RU" b="1" dirty="0" smtClean="0"/>
              <a:t>около 25000 долларов.</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ШИМПАНЗЕ</a:t>
            </a:r>
            <a:endParaRPr lang="ru-RU" dirty="0"/>
          </a:p>
        </p:txBody>
      </p:sp>
      <p:pic>
        <p:nvPicPr>
          <p:cNvPr id="4" name="Содержимое 3" descr="7085.jpg"/>
          <p:cNvPicPr>
            <a:picLocks noGrp="1" noChangeAspect="1"/>
          </p:cNvPicPr>
          <p:nvPr>
            <p:ph idx="1"/>
          </p:nvPr>
        </p:nvPicPr>
        <p:blipFill>
          <a:blip r:embed="rId2" cstate="print"/>
          <a:stretch>
            <a:fillRect/>
          </a:stretch>
        </p:blipFill>
        <p:spPr>
          <a:xfrm>
            <a:off x="971600" y="1196752"/>
            <a:ext cx="6882879" cy="5162159"/>
          </a:xfrm>
          <a:ln>
            <a:solidFill>
              <a:schemeClr val="accent1">
                <a:lumMod val="75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7467600" cy="5361459"/>
          </a:xfrm>
        </p:spPr>
        <p:txBody>
          <a:bodyPr>
            <a:normAutofit/>
          </a:bodyPr>
          <a:lstStyle/>
          <a:p>
            <a:r>
              <a:rPr lang="ru-RU" b="1" dirty="0" smtClean="0">
                <a:solidFill>
                  <a:srgbClr val="92D050"/>
                </a:solidFill>
                <a:effectLst>
                  <a:outerShdw blurRad="38100" dist="38100" dir="2700000" algn="tl">
                    <a:srgbClr val="000000">
                      <a:alpha val="43137"/>
                    </a:srgbClr>
                  </a:outerShdw>
                </a:effectLst>
              </a:rPr>
              <a:t>Шимпанзе</a:t>
            </a:r>
            <a:r>
              <a:rPr lang="ru-RU" dirty="0" smtClean="0"/>
              <a:t> - человекоподобная обезьяна, генетическая база которой на 98,7% совпадает с человеческой. Этот факт, а также большие интеллектуальные способности этих обезьян, привлекают немалое количество  людей, желающих приобрести это животное. Но вот не всем по карману такой домашний питомец, ведь стоит он не меньше </a:t>
            </a:r>
            <a:r>
              <a:rPr lang="ru-RU" b="1" dirty="0" smtClean="0"/>
              <a:t>60000 долларов</a:t>
            </a:r>
            <a:r>
              <a:rPr lang="ru-RU" dirty="0" smtClean="0"/>
              <a:t>.</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ЖУК-ОЛЕНЬ</a:t>
            </a:r>
            <a:endParaRPr lang="ru-RU" dirty="0"/>
          </a:p>
        </p:txBody>
      </p:sp>
      <p:pic>
        <p:nvPicPr>
          <p:cNvPr id="4" name="Содержимое 3" descr="1254.jpg"/>
          <p:cNvPicPr>
            <a:picLocks noGrp="1" noChangeAspect="1"/>
          </p:cNvPicPr>
          <p:nvPr>
            <p:ph idx="1"/>
          </p:nvPr>
        </p:nvPicPr>
        <p:blipFill>
          <a:blip r:embed="rId2" cstate="print"/>
          <a:stretch>
            <a:fillRect/>
          </a:stretch>
        </p:blipFill>
        <p:spPr>
          <a:xfrm>
            <a:off x="1187624" y="1412776"/>
            <a:ext cx="6735065" cy="4759446"/>
          </a:xfrm>
          <a:ln>
            <a:solidFill>
              <a:schemeClr val="accent1">
                <a:lumMod val="75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7467600" cy="5289451"/>
          </a:xfrm>
        </p:spPr>
        <p:txBody>
          <a:bodyPr>
            <a:normAutofit lnSpcReduction="10000"/>
          </a:bodyPr>
          <a:lstStyle/>
          <a:p>
            <a:r>
              <a:rPr lang="ru-RU" dirty="0" smtClean="0"/>
              <a:t>Неожиданно, но факт, на седьмой строчке рейтинга самых дорогих животных мира – </a:t>
            </a:r>
            <a:r>
              <a:rPr lang="ru-RU" b="1" dirty="0" smtClean="0">
                <a:solidFill>
                  <a:srgbClr val="92D050"/>
                </a:solidFill>
                <a:effectLst>
                  <a:outerShdw blurRad="38100" dist="38100" dir="2700000" algn="tl">
                    <a:srgbClr val="000000">
                      <a:alpha val="43137"/>
                    </a:srgbClr>
                  </a:outerShdw>
                </a:effectLst>
              </a:rPr>
              <a:t>жук-олень</a:t>
            </a:r>
            <a:r>
              <a:rPr lang="ru-RU" dirty="0" smtClean="0"/>
              <a:t>. Название этому виду жуков из семейства рогачей дали своеобразные выросты (мандибулы), напоминающие оленьи рога. Обычно жуки-олени достигают в длину 4-6 см, редко 7, однако на одном из </a:t>
            </a:r>
            <a:r>
              <a:rPr lang="ru-RU" dirty="0" err="1" smtClean="0"/>
              <a:t>зооаукционов</a:t>
            </a:r>
            <a:r>
              <a:rPr lang="ru-RU" dirty="0" smtClean="0"/>
              <a:t> был выставлен жук длиной 7,5 см. Этот лот был продан за </a:t>
            </a:r>
            <a:r>
              <a:rPr lang="ru-RU" b="1" dirty="0" smtClean="0"/>
              <a:t>89000$</a:t>
            </a:r>
            <a:r>
              <a:rPr lang="ru-RU" dirty="0" smtClean="0"/>
              <a:t> японскому селекционеру.</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lstStyle/>
          <a:p>
            <a:pPr algn="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АРАВАНА</a:t>
            </a:r>
            <a:endParaRPr lang="ru-RU" dirty="0"/>
          </a:p>
        </p:txBody>
      </p:sp>
      <p:pic>
        <p:nvPicPr>
          <p:cNvPr id="4" name="Содержимое 3" descr="7087.jpg"/>
          <p:cNvPicPr>
            <a:picLocks noGrp="1" noChangeAspect="1"/>
          </p:cNvPicPr>
          <p:nvPr>
            <p:ph idx="1"/>
          </p:nvPr>
        </p:nvPicPr>
        <p:blipFill>
          <a:blip r:embed="rId2" cstate="print"/>
          <a:stretch>
            <a:fillRect/>
          </a:stretch>
        </p:blipFill>
        <p:spPr>
          <a:xfrm>
            <a:off x="827584" y="1412776"/>
            <a:ext cx="7330377" cy="4752528"/>
          </a:xfrm>
          <a:ln>
            <a:solidFill>
              <a:schemeClr val="accent1">
                <a:lumMod val="7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7467600" cy="5217443"/>
          </a:xfrm>
        </p:spPr>
        <p:txBody>
          <a:bodyPr>
            <a:normAutofit/>
          </a:bodyPr>
          <a:lstStyle/>
          <a:p>
            <a:r>
              <a:rPr lang="ru-RU" sz="2800" dirty="0" smtClean="0"/>
              <a:t>Некоторые рыбы, приобретаемые для содержания в декоративных аквариумах, стоят очень и очень дорого, например, </a:t>
            </a:r>
            <a:r>
              <a:rPr lang="ru-RU" sz="2800" b="1" dirty="0" smtClean="0">
                <a:solidFill>
                  <a:srgbClr val="92D050"/>
                </a:solidFill>
                <a:effectLst>
                  <a:outerShdw blurRad="38100" dist="38100" dir="2700000" algn="tl">
                    <a:srgbClr val="000000">
                      <a:alpha val="43137"/>
                    </a:srgbClr>
                  </a:outerShdw>
                </a:effectLst>
              </a:rPr>
              <a:t>рыба-дракон, или </a:t>
            </a:r>
            <a:r>
              <a:rPr lang="ru-RU" sz="2800" b="1" dirty="0" err="1" smtClean="0">
                <a:solidFill>
                  <a:srgbClr val="92D050"/>
                </a:solidFill>
                <a:effectLst>
                  <a:outerShdw blurRad="38100" dist="38100" dir="2700000" algn="tl">
                    <a:srgbClr val="000000">
                      <a:alpha val="43137"/>
                    </a:srgbClr>
                  </a:outerShdw>
                </a:effectLst>
              </a:rPr>
              <a:t>аравана</a:t>
            </a:r>
            <a:r>
              <a:rPr lang="ru-RU" sz="2800" b="1" dirty="0" smtClean="0">
                <a:solidFill>
                  <a:srgbClr val="92D050"/>
                </a:solidFill>
                <a:effectLst>
                  <a:outerShdw blurRad="38100" dist="38100" dir="2700000" algn="tl">
                    <a:srgbClr val="000000">
                      <a:alpha val="43137"/>
                    </a:srgbClr>
                  </a:outerShdw>
                </a:effectLst>
              </a:rPr>
              <a:t> </a:t>
            </a:r>
            <a:r>
              <a:rPr lang="ru-RU" sz="2800" dirty="0" smtClean="0"/>
              <a:t>стоит порядка 80000 долларов США. Однако это далеко не предел. Эта же 37 сантиметровая рыбка, но необычного для этого вида белого окраса (</a:t>
            </a:r>
            <a:r>
              <a:rPr lang="ru-RU" sz="2800" dirty="0" err="1" smtClean="0"/>
              <a:t>Platinum</a:t>
            </a:r>
            <a:r>
              <a:rPr lang="ru-RU" sz="2800" dirty="0" smtClean="0"/>
              <a:t> </a:t>
            </a:r>
            <a:r>
              <a:rPr lang="ru-RU" sz="2800" dirty="0" err="1" smtClean="0"/>
              <a:t>arowana</a:t>
            </a:r>
            <a:r>
              <a:rPr lang="ru-RU" sz="2800" dirty="0" smtClean="0"/>
              <a:t>) обойдется в 5 раз дороже – в </a:t>
            </a:r>
            <a:r>
              <a:rPr lang="ru-RU" sz="2800" b="1" dirty="0" smtClean="0"/>
              <a:t>400000$</a:t>
            </a:r>
            <a:r>
              <a:rPr lang="ru-RU" sz="2800" dirty="0"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pPr algn="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ГОЛШТИНСКАЯ</a:t>
            </a: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 ПОРОДА</a:t>
            </a:r>
            <a:endParaRPr lang="ru-RU" dirty="0"/>
          </a:p>
        </p:txBody>
      </p:sp>
      <p:pic>
        <p:nvPicPr>
          <p:cNvPr id="6" name="Содержимое 5" descr="31571.jpg"/>
          <p:cNvPicPr>
            <a:picLocks noGrp="1" noChangeAspect="1"/>
          </p:cNvPicPr>
          <p:nvPr>
            <p:ph idx="1"/>
          </p:nvPr>
        </p:nvPicPr>
        <p:blipFill>
          <a:blip r:embed="rId2" cstate="print"/>
          <a:stretch>
            <a:fillRect/>
          </a:stretch>
        </p:blipFill>
        <p:spPr>
          <a:xfrm>
            <a:off x="827584" y="1484784"/>
            <a:ext cx="7099126" cy="4736131"/>
          </a:xfrm>
          <a:ln>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7467600" cy="5649491"/>
          </a:xfrm>
        </p:spPr>
        <p:txBody>
          <a:bodyPr>
            <a:normAutofit/>
          </a:bodyPr>
          <a:lstStyle/>
          <a:p>
            <a:r>
              <a:rPr lang="ru-RU" sz="2800" dirty="0" smtClean="0"/>
              <a:t>Одно из самых дорогих животных, цена за которое перевалила за миллион долларов, совсем не экзотическое, - это корова. </a:t>
            </a:r>
            <a:r>
              <a:rPr lang="ru-RU" sz="2800" b="1" dirty="0" smtClean="0">
                <a:solidFill>
                  <a:srgbClr val="92D050"/>
                </a:solidFill>
                <a:effectLst>
                  <a:outerShdw blurRad="38100" dist="38100" dir="2700000" algn="tl">
                    <a:srgbClr val="000000">
                      <a:alpha val="43137"/>
                    </a:srgbClr>
                  </a:outerShdw>
                </a:effectLst>
              </a:rPr>
              <a:t>Корова по кличке Мисси </a:t>
            </a:r>
            <a:r>
              <a:rPr lang="ru-RU" sz="2800" dirty="0" err="1" smtClean="0"/>
              <a:t>голштинской</a:t>
            </a:r>
            <a:r>
              <a:rPr lang="ru-RU" sz="2800" dirty="0" smtClean="0"/>
              <a:t> породы черно-белого окраса в недалеком 2009 году стала победительницей на выставке </a:t>
            </a:r>
            <a:r>
              <a:rPr lang="ru-RU" sz="2800" dirty="0" err="1" smtClean="0"/>
              <a:t>Western</a:t>
            </a:r>
            <a:r>
              <a:rPr lang="ru-RU" sz="2800" dirty="0" smtClean="0"/>
              <a:t> </a:t>
            </a:r>
            <a:r>
              <a:rPr lang="ru-RU" sz="2800" dirty="0" err="1" smtClean="0"/>
              <a:t>Fall</a:t>
            </a:r>
            <a:r>
              <a:rPr lang="ru-RU" sz="2800" dirty="0" smtClean="0"/>
              <a:t> </a:t>
            </a:r>
            <a:r>
              <a:rPr lang="ru-RU" sz="2800" dirty="0" err="1" smtClean="0"/>
              <a:t>National</a:t>
            </a:r>
            <a:r>
              <a:rPr lang="ru-RU" sz="2800" dirty="0" smtClean="0"/>
              <a:t> </a:t>
            </a:r>
            <a:r>
              <a:rPr lang="ru-RU" sz="2800" dirty="0" err="1" smtClean="0"/>
              <a:t>Show</a:t>
            </a:r>
            <a:r>
              <a:rPr lang="ru-RU" sz="2800" dirty="0" smtClean="0"/>
              <a:t>. Чемпионский титул позволил владельцу Мисси выручить от ее продажи </a:t>
            </a:r>
            <a:r>
              <a:rPr lang="ru-RU" sz="2800" b="1" dirty="0" smtClean="0"/>
              <a:t>1200000$</a:t>
            </a:r>
            <a:r>
              <a:rPr lang="ru-RU" sz="2800" dirty="0" smtClean="0"/>
              <a:t>, что сделало ее самой дорогой коровой в истории.</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lstStyle/>
          <a:p>
            <a:pPr algn="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ЛИОН-БИШОН</a:t>
            </a:r>
            <a:endParaRPr lang="ru-RU" b="1" dirty="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endParaRPr>
          </a:p>
        </p:txBody>
      </p:sp>
      <p:pic>
        <p:nvPicPr>
          <p:cNvPr id="4" name="Содержимое 3" descr="7081.jpg"/>
          <p:cNvPicPr>
            <a:picLocks noGrp="1" noChangeAspect="1"/>
          </p:cNvPicPr>
          <p:nvPr>
            <p:ph idx="1"/>
          </p:nvPr>
        </p:nvPicPr>
        <p:blipFill>
          <a:blip r:embed="rId2" cstate="print"/>
          <a:stretch>
            <a:fillRect/>
          </a:stretch>
        </p:blipFill>
        <p:spPr>
          <a:xfrm>
            <a:off x="899592" y="1412776"/>
            <a:ext cx="7198145" cy="4930730"/>
          </a:xfrm>
          <a:ln>
            <a:solidFill>
              <a:schemeClr val="accent1">
                <a:lumMod val="7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ШАРИФ ДАНСЕР</a:t>
            </a:r>
            <a:endParaRPr lang="ru-RU" dirty="0"/>
          </a:p>
        </p:txBody>
      </p:sp>
      <p:pic>
        <p:nvPicPr>
          <p:cNvPr id="4" name="Содержимое 3" descr="7089.jpg"/>
          <p:cNvPicPr>
            <a:picLocks noGrp="1" noChangeAspect="1"/>
          </p:cNvPicPr>
          <p:nvPr>
            <p:ph idx="1"/>
          </p:nvPr>
        </p:nvPicPr>
        <p:blipFill>
          <a:blip r:embed="rId2" cstate="print"/>
          <a:stretch>
            <a:fillRect/>
          </a:stretch>
        </p:blipFill>
        <p:spPr>
          <a:xfrm>
            <a:off x="1187624" y="1268760"/>
            <a:ext cx="6817225" cy="5181091"/>
          </a:xfrm>
          <a:ln>
            <a:solidFill>
              <a:schemeClr val="accent1">
                <a:lumMod val="75000"/>
              </a:schemeClr>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7467600" cy="5505475"/>
          </a:xfrm>
        </p:spPr>
        <p:txBody>
          <a:bodyPr>
            <a:normAutofit fontScale="85000" lnSpcReduction="10000"/>
          </a:bodyPr>
          <a:lstStyle/>
          <a:p>
            <a:r>
              <a:rPr lang="ru-RU" dirty="0" smtClean="0"/>
              <a:t>Арабские шейхи всегда ценили чистокровных верховых лошадей, нередко покупая их за очень большие деньги. Но покупка 3-х летнего чистокровного английского жеребца, победителя двух соревнований </a:t>
            </a:r>
            <a:r>
              <a:rPr lang="ru-RU" b="1" dirty="0" smtClean="0">
                <a:solidFill>
                  <a:srgbClr val="92D050"/>
                </a:solidFill>
                <a:effectLst>
                  <a:outerShdw blurRad="38100" dist="38100" dir="2700000" algn="tl">
                    <a:srgbClr val="000000">
                      <a:alpha val="43137"/>
                    </a:srgbClr>
                  </a:outerShdw>
                </a:effectLst>
              </a:rPr>
              <a:t>Шериф </a:t>
            </a:r>
            <a:r>
              <a:rPr lang="ru-RU" b="1" dirty="0" err="1" smtClean="0">
                <a:solidFill>
                  <a:srgbClr val="92D050"/>
                </a:solidFill>
                <a:effectLst>
                  <a:outerShdw blurRad="38100" dist="38100" dir="2700000" algn="tl">
                    <a:srgbClr val="000000">
                      <a:alpha val="43137"/>
                    </a:srgbClr>
                  </a:outerShdw>
                </a:effectLst>
              </a:rPr>
              <a:t>Дансера</a:t>
            </a:r>
            <a:r>
              <a:rPr lang="ru-RU" b="1" dirty="0" smtClean="0">
                <a:solidFill>
                  <a:srgbClr val="92D050"/>
                </a:solidFill>
                <a:effectLst>
                  <a:outerShdw blurRad="38100" dist="38100" dir="2700000" algn="tl">
                    <a:srgbClr val="000000">
                      <a:alpha val="43137"/>
                    </a:srgbClr>
                  </a:outerShdw>
                </a:effectLst>
              </a:rPr>
              <a:t> </a:t>
            </a:r>
            <a:r>
              <a:rPr lang="ru-RU" dirty="0" smtClean="0"/>
              <a:t>стала сенсацией. </a:t>
            </a:r>
            <a:r>
              <a:rPr lang="ru-RU" dirty="0" err="1" smtClean="0"/>
              <a:t>Aль</a:t>
            </a:r>
            <a:r>
              <a:rPr lang="ru-RU" dirty="0" smtClean="0"/>
              <a:t> </a:t>
            </a:r>
            <a:r>
              <a:rPr lang="ru-RU" dirty="0" err="1" smtClean="0"/>
              <a:t>Мактум</a:t>
            </a:r>
            <a:r>
              <a:rPr lang="ru-RU" dirty="0" smtClean="0"/>
              <a:t> </a:t>
            </a:r>
            <a:r>
              <a:rPr lang="ru-RU" dirty="0" err="1" smtClean="0"/>
              <a:t>шейx</a:t>
            </a:r>
            <a:r>
              <a:rPr lang="ru-RU" dirty="0" smtClean="0"/>
              <a:t> </a:t>
            </a:r>
            <a:r>
              <a:rPr lang="ru-RU" dirty="0" err="1" smtClean="0"/>
              <a:t>Xамдан</a:t>
            </a:r>
            <a:r>
              <a:rPr lang="ru-RU" dirty="0" smtClean="0"/>
              <a:t> в 1983 году приобрел его </a:t>
            </a:r>
            <a:r>
              <a:rPr lang="ru-RU" b="1" dirty="0" smtClean="0">
                <a:solidFill>
                  <a:srgbClr val="92D050"/>
                </a:solidFill>
                <a:effectLst>
                  <a:outerShdw blurRad="38100" dist="38100" dir="2700000" algn="tl">
                    <a:srgbClr val="000000">
                      <a:alpha val="43137"/>
                    </a:srgbClr>
                  </a:outerShdw>
                </a:effectLst>
              </a:rPr>
              <a:t>за 40 миллионов долларов</a:t>
            </a:r>
            <a:r>
              <a:rPr lang="ru-RU" dirty="0" smtClean="0"/>
              <a:t>. Шариф </a:t>
            </a:r>
            <a:r>
              <a:rPr lang="ru-RU" dirty="0" err="1" smtClean="0"/>
              <a:t>Дансер</a:t>
            </a:r>
            <a:r>
              <a:rPr lang="ru-RU" dirty="0" smtClean="0"/>
              <a:t>, сын </a:t>
            </a:r>
            <a:r>
              <a:rPr lang="ru-RU" dirty="0" err="1" smtClean="0"/>
              <a:t>Нopсepн</a:t>
            </a:r>
            <a:r>
              <a:rPr lang="ru-RU" dirty="0" smtClean="0"/>
              <a:t> </a:t>
            </a:r>
            <a:r>
              <a:rPr lang="ru-RU" dirty="0" err="1" smtClean="0"/>
              <a:t>Дaнсep</a:t>
            </a:r>
            <a:r>
              <a:rPr lang="ru-RU" dirty="0" smtClean="0"/>
              <a:t> (отец) и </a:t>
            </a:r>
            <a:r>
              <a:rPr lang="ru-RU" dirty="0" err="1" smtClean="0"/>
              <a:t>Cуит</a:t>
            </a:r>
            <a:r>
              <a:rPr lang="ru-RU" dirty="0" smtClean="0"/>
              <a:t> </a:t>
            </a:r>
            <a:r>
              <a:rPr lang="ru-RU" dirty="0" err="1" smtClean="0"/>
              <a:t>Эллайeнс</a:t>
            </a:r>
            <a:r>
              <a:rPr lang="ru-RU" dirty="0" smtClean="0"/>
              <a:t> (мать),  стал самым дорогим конем в истории и самым большим разочарованием для владельцев, так как после 1983 года не выиграл ни одного крупного соревнования.</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7467600" cy="5217443"/>
          </a:xfrm>
        </p:spPr>
        <p:txBody>
          <a:bodyPr>
            <a:normAutofit/>
          </a:bodyPr>
          <a:lstStyle/>
          <a:p>
            <a:r>
              <a:rPr lang="ru-RU" b="1" dirty="0" err="1" smtClean="0">
                <a:solidFill>
                  <a:srgbClr val="92D050"/>
                </a:solidFill>
                <a:effectLst>
                  <a:outerShdw blurRad="38100" dist="38100" dir="2700000" algn="tl">
                    <a:srgbClr val="000000">
                      <a:alpha val="43137"/>
                    </a:srgbClr>
                  </a:outerShdw>
                </a:effectLst>
              </a:rPr>
              <a:t>Лион-бишон</a:t>
            </a:r>
            <a:r>
              <a:rPr lang="ru-RU" b="1" dirty="0" smtClean="0">
                <a:solidFill>
                  <a:srgbClr val="92D050"/>
                </a:solidFill>
                <a:effectLst>
                  <a:outerShdw blurRad="38100" dist="38100" dir="2700000" algn="tl">
                    <a:srgbClr val="000000">
                      <a:alpha val="43137"/>
                    </a:srgbClr>
                  </a:outerShdw>
                </a:effectLst>
              </a:rPr>
              <a:t>, или львиная собачка</a:t>
            </a:r>
            <a:r>
              <a:rPr lang="ru-RU" b="1" dirty="0" smtClean="0"/>
              <a:t>, – самая дорогая и одновременно самая редкая порода собак</a:t>
            </a:r>
            <a:r>
              <a:rPr lang="ru-RU" dirty="0" smtClean="0"/>
              <a:t>. Выведена она во Франции. К 1960году численность собак этой породы существенно сократилась. Порода даже была внесена в Книгу рекордов </a:t>
            </a:r>
            <a:r>
              <a:rPr lang="ru-RU" dirty="0" err="1" smtClean="0"/>
              <a:t>Гиннесса</a:t>
            </a:r>
            <a:r>
              <a:rPr lang="ru-RU" dirty="0" smtClean="0"/>
              <a:t>, как самая редкая порода собак в мире. Стоит </a:t>
            </a:r>
            <a:r>
              <a:rPr lang="ru-RU" dirty="0" err="1" smtClean="0"/>
              <a:t>лион-бишоп</a:t>
            </a:r>
            <a:r>
              <a:rPr lang="ru-RU" dirty="0" smtClean="0"/>
              <a:t> от </a:t>
            </a:r>
            <a:r>
              <a:rPr lang="ru-RU" b="1" dirty="0" smtClean="0"/>
              <a:t>4000 до 8000 долларов США</a:t>
            </a:r>
            <a:r>
              <a:rPr lang="ru-RU" dirty="0" smtClean="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КОРОЛЕВСКИЙ ПИТОН</a:t>
            </a:r>
            <a:endParaRPr lang="ru-RU" dirty="0"/>
          </a:p>
        </p:txBody>
      </p:sp>
      <p:pic>
        <p:nvPicPr>
          <p:cNvPr id="4" name="Содержимое 3" descr="522.jpg"/>
          <p:cNvPicPr>
            <a:picLocks noGrp="1" noChangeAspect="1"/>
          </p:cNvPicPr>
          <p:nvPr>
            <p:ph idx="1"/>
          </p:nvPr>
        </p:nvPicPr>
        <p:blipFill>
          <a:blip r:embed="rId2" cstate="print"/>
          <a:stretch>
            <a:fillRect/>
          </a:stretch>
        </p:blipFill>
        <p:spPr>
          <a:xfrm>
            <a:off x="1115616" y="1484784"/>
            <a:ext cx="6670758" cy="4702884"/>
          </a:xfrm>
          <a:ln>
            <a:solidFill>
              <a:schemeClr val="accent1">
                <a:lumMod val="7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7467600" cy="5289451"/>
          </a:xfrm>
        </p:spPr>
        <p:txBody>
          <a:bodyPr>
            <a:normAutofit fontScale="92500" lnSpcReduction="10000"/>
          </a:bodyPr>
          <a:lstStyle/>
          <a:p>
            <a:r>
              <a:rPr lang="ru-RU" b="1" dirty="0" smtClean="0"/>
              <a:t>Змеи</a:t>
            </a:r>
            <a:r>
              <a:rPr lang="ru-RU" dirty="0" smtClean="0"/>
              <a:t> – наиболее популярные экзотические животные в мире, но удовольствие это не из дешевых. Так, чтобы приобрести </a:t>
            </a:r>
            <a:r>
              <a:rPr lang="ru-RU" b="1" dirty="0" smtClean="0">
                <a:solidFill>
                  <a:srgbClr val="92D050"/>
                </a:solidFill>
                <a:effectLst>
                  <a:outerShdw blurRad="38100" dist="38100" dir="2700000" algn="tl">
                    <a:srgbClr val="000000">
                      <a:alpha val="43137"/>
                    </a:srgbClr>
                  </a:outerShdw>
                </a:effectLst>
              </a:rPr>
              <a:t>королевского питона</a:t>
            </a:r>
            <a:r>
              <a:rPr lang="ru-RU" dirty="0" smtClean="0"/>
              <a:t>,  придется заплатить порядка </a:t>
            </a:r>
            <a:r>
              <a:rPr lang="ru-RU" b="1" dirty="0" smtClean="0"/>
              <a:t>10000 долларов</a:t>
            </a:r>
            <a:r>
              <a:rPr lang="ru-RU" dirty="0" smtClean="0"/>
              <a:t>. Питоны не агрессивные змеи, но вырастают они большими (до 12 м), поэтому их содержание требует от владельца немалых затрат и, конечно, соблюдения правил безопасности, ведь крупный голодный питон может проглотить собаку и даже маленького ребенка.</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ГИАЦИНТОВЫЙ АРА</a:t>
            </a:r>
            <a:endParaRPr lang="ru-RU" dirty="0"/>
          </a:p>
        </p:txBody>
      </p:sp>
      <p:pic>
        <p:nvPicPr>
          <p:cNvPr id="4" name="Содержимое 3" descr="7082.jpg"/>
          <p:cNvPicPr>
            <a:picLocks noGrp="1" noChangeAspect="1"/>
          </p:cNvPicPr>
          <p:nvPr>
            <p:ph idx="1"/>
          </p:nvPr>
        </p:nvPicPr>
        <p:blipFill>
          <a:blip r:embed="rId2" cstate="print"/>
          <a:stretch>
            <a:fillRect/>
          </a:stretch>
        </p:blipFill>
        <p:spPr>
          <a:xfrm>
            <a:off x="827584" y="1412776"/>
            <a:ext cx="7398583" cy="4932388"/>
          </a:xfrm>
          <a:ln>
            <a:solidFill>
              <a:schemeClr val="accent1">
                <a:lumMod val="7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7467600" cy="5361459"/>
          </a:xfrm>
        </p:spPr>
        <p:txBody>
          <a:bodyPr>
            <a:normAutofit/>
          </a:bodyPr>
          <a:lstStyle/>
          <a:p>
            <a:r>
              <a:rPr lang="ru-RU" b="1" dirty="0" smtClean="0">
                <a:solidFill>
                  <a:srgbClr val="92D050"/>
                </a:solidFill>
                <a:effectLst>
                  <a:outerShdw blurRad="38100" dist="38100" dir="2700000" algn="tl">
                    <a:srgbClr val="000000">
                      <a:alpha val="43137"/>
                    </a:srgbClr>
                  </a:outerShdw>
                </a:effectLst>
              </a:rPr>
              <a:t>Гиацинтовый ара</a:t>
            </a:r>
            <a:r>
              <a:rPr lang="ru-RU" dirty="0" smtClean="0">
                <a:effectLst>
                  <a:outerShdw blurRad="38100" dist="38100" dir="2700000" algn="tl">
                    <a:srgbClr val="000000">
                      <a:alpha val="43137"/>
                    </a:srgbClr>
                  </a:outerShdw>
                </a:effectLst>
              </a:rPr>
              <a:t> </a:t>
            </a:r>
            <a:r>
              <a:rPr lang="ru-RU" b="1" dirty="0" smtClean="0"/>
              <a:t>– самый большой попугай в мире</a:t>
            </a:r>
            <a:r>
              <a:rPr lang="ru-RU" dirty="0" smtClean="0"/>
              <a:t>. Длина его тела достигает одного метра, хвоста - 50-60 см, а крыльев - 35-40 см. Гиацинтовых ара осталось совсем немного в дикой природе. Подсчитано, что из естественной среды было отловлено для продажи около 10 тысяч птиц. Неудивительно, что цена за одну такую птичку достигает </a:t>
            </a:r>
            <a:r>
              <a:rPr lang="ru-RU" b="1" dirty="0" smtClean="0"/>
              <a:t>12000 долларов</a:t>
            </a:r>
            <a:r>
              <a:rPr lang="ru-RU"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r"/>
            <a:r>
              <a:rPr lang="ru-RU" b="1" dirty="0" smtClean="0">
                <a:ln w="18000">
                  <a:solidFill>
                    <a:schemeClr val="accent3">
                      <a:lumMod val="20000"/>
                      <a:lumOff val="80000"/>
                    </a:schemeClr>
                  </a:solidFill>
                  <a:prstDash val="solid"/>
                  <a:miter lim="800000"/>
                </a:ln>
                <a:solidFill>
                  <a:srgbClr val="92D050"/>
                </a:solidFill>
                <a:effectLst>
                  <a:glow rad="63500">
                    <a:schemeClr val="accent1">
                      <a:satMod val="175000"/>
                      <a:alpha val="40000"/>
                    </a:schemeClr>
                  </a:glow>
                  <a:outerShdw blurRad="50800" dist="38100" algn="l" rotWithShape="0">
                    <a:prstClr val="black">
                      <a:alpha val="40000"/>
                    </a:prstClr>
                  </a:outerShdw>
                </a:effectLst>
              </a:rPr>
              <a:t>ПАЛЬМОВЫЙ КАКАДУ</a:t>
            </a:r>
            <a:endParaRPr lang="ru-RU" dirty="0"/>
          </a:p>
        </p:txBody>
      </p:sp>
      <p:pic>
        <p:nvPicPr>
          <p:cNvPr id="4" name="Содержимое 3" descr="7084.jpg"/>
          <p:cNvPicPr>
            <a:picLocks noGrp="1" noChangeAspect="1"/>
          </p:cNvPicPr>
          <p:nvPr>
            <p:ph idx="1"/>
          </p:nvPr>
        </p:nvPicPr>
        <p:blipFill>
          <a:blip r:embed="rId2" cstate="print"/>
          <a:stretch>
            <a:fillRect/>
          </a:stretch>
        </p:blipFill>
        <p:spPr>
          <a:xfrm>
            <a:off x="1907704" y="1268760"/>
            <a:ext cx="4680520" cy="5227310"/>
          </a:xfrm>
          <a:ln>
            <a:solidFill>
              <a:schemeClr val="accent1">
                <a:lumMod val="75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7467600" cy="5433467"/>
          </a:xfrm>
        </p:spPr>
        <p:txBody>
          <a:bodyPr>
            <a:normAutofit fontScale="92500"/>
          </a:bodyPr>
          <a:lstStyle/>
          <a:p>
            <a:r>
              <a:rPr lang="ru-RU" b="1" dirty="0" smtClean="0">
                <a:solidFill>
                  <a:srgbClr val="92D050"/>
                </a:solidFill>
                <a:effectLst>
                  <a:outerShdw blurRad="38100" dist="38100" dir="2700000" algn="tl">
                    <a:srgbClr val="000000">
                      <a:alpha val="43137"/>
                    </a:srgbClr>
                  </a:outerShdw>
                </a:effectLst>
              </a:rPr>
              <a:t>Пальмовый какаду</a:t>
            </a:r>
            <a:r>
              <a:rPr lang="ru-RU" dirty="0" smtClean="0">
                <a:effectLst>
                  <a:outerShdw blurRad="38100" dist="38100" dir="2700000" algn="tl">
                    <a:srgbClr val="000000">
                      <a:alpha val="43137"/>
                    </a:srgbClr>
                  </a:outerShdw>
                </a:effectLst>
              </a:rPr>
              <a:t> </a:t>
            </a:r>
            <a:r>
              <a:rPr lang="ru-RU" dirty="0" smtClean="0"/>
              <a:t>- еще один недешевый попугай.  Обитает  он в Австралии и Новой Гвинее, откуда его и отлавливают для частных коллекций. Содержать эту птицу очень непросто: у нее очень мощный клюв, которым какаду легко перекусывает прутья до 5 мм толщиной, также ее сложно кормить из-за чрезвычайной избирательности птицы. Тем не менее, желающих заплатить около </a:t>
            </a:r>
            <a:r>
              <a:rPr lang="ru-RU" b="1" dirty="0" smtClean="0"/>
              <a:t>16000 долларов </a:t>
            </a:r>
            <a:r>
              <a:rPr lang="ru-RU" dirty="0" smtClean="0"/>
              <a:t>за эту милую птицу немало.</a:t>
            </a:r>
            <a:endParaRPr lang="ru-RU" dirty="0"/>
          </a:p>
        </p:txBody>
      </p:sp>
    </p:spTree>
  </p:cSld>
  <p:clrMapOvr>
    <a:masterClrMapping/>
  </p:clrMapOvr>
</p:sld>
</file>

<file path=ppt/theme/theme1.xml><?xml version="1.0" encoding="utf-8"?>
<a:theme xmlns:a="http://schemas.openxmlformats.org/drawingml/2006/main" name="Техническ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2248</TotalTime>
  <Words>729</Words>
  <Application>Microsoft Office PowerPoint</Application>
  <PresentationFormat>Экран (4:3)</PresentationFormat>
  <Paragraphs>45</Paragraphs>
  <Slides>21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Техническая</vt:lpstr>
      <vt:lpstr>Самые дорогие животные в мире</vt:lpstr>
      <vt:lpstr>ЛИОН-БИШОН</vt:lpstr>
      <vt:lpstr>Слайд 3</vt:lpstr>
      <vt:lpstr>КОРОЛЕВСКИЙ ПИТОН</vt:lpstr>
      <vt:lpstr>Слайд 5</vt:lpstr>
      <vt:lpstr>ГИАЦИНТОВЫЙ АРА</vt:lpstr>
      <vt:lpstr>Слайд 7</vt:lpstr>
      <vt:lpstr>ПАЛЬМОВЫЙ КАКАДУ</vt:lpstr>
      <vt:lpstr>Слайд 9</vt:lpstr>
      <vt:lpstr>АШЕРА</vt:lpstr>
      <vt:lpstr>Слайд 11</vt:lpstr>
      <vt:lpstr>ШИМПАНЗЕ</vt:lpstr>
      <vt:lpstr>Слайд 13</vt:lpstr>
      <vt:lpstr>ЖУК-ОЛЕНЬ</vt:lpstr>
      <vt:lpstr>Слайд 15</vt:lpstr>
      <vt:lpstr>АРАВАНА</vt:lpstr>
      <vt:lpstr>Слайд 17</vt:lpstr>
      <vt:lpstr>ГОЛШТИНСКАЯ ПОРОДА</vt:lpstr>
      <vt:lpstr>Слайд 19</vt:lpstr>
      <vt:lpstr>ШАРИФ ДАНСЕР</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дорогие животные в мире</dc:title>
  <dc:creator>zooclub.ru</dc:creator>
  <cp:keywords>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19</cp:revision>
  <dcterms:created xsi:type="dcterms:W3CDTF">2014-02-09T07:27:39Z</dcterms:created>
  <dcterms:modified xsi:type="dcterms:W3CDTF">2018-02-16T05:19:28Z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