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6" r:id="rId2"/>
    <p:sldId id="257" r:id="rId3"/>
    <p:sldId id="276" r:id="rId4"/>
    <p:sldId id="258" r:id="rId5"/>
    <p:sldId id="277" r:id="rId6"/>
    <p:sldId id="259" r:id="rId7"/>
    <p:sldId id="278" r:id="rId8"/>
    <p:sldId id="260" r:id="rId9"/>
    <p:sldId id="279" r:id="rId10"/>
    <p:sldId id="261" r:id="rId11"/>
    <p:sldId id="280" r:id="rId12"/>
    <p:sldId id="262" r:id="rId13"/>
    <p:sldId id="281" r:id="rId14"/>
    <p:sldId id="263" r:id="rId15"/>
    <p:sldId id="283" r:id="rId16"/>
    <p:sldId id="264" r:id="rId17"/>
    <p:sldId id="285" r:id="rId18"/>
    <p:sldId id="265" r:id="rId19"/>
    <p:sldId id="284" r:id="rId20"/>
    <p:sldId id="267" r:id="rId21"/>
    <p:sldId id="286" r:id="rId22"/>
    <p:sldId id="295" r:id="rId23"/>
    <p:sldId id="296" r:id="rId24"/>
    <p:sldId id="297" r:id="rId25"/>
    <p:sldId id="268" r:id="rId26"/>
    <p:sldId id="287" r:id="rId27"/>
    <p:sldId id="269" r:id="rId28"/>
    <p:sldId id="288" r:id="rId29"/>
    <p:sldId id="270" r:id="rId30"/>
    <p:sldId id="289" r:id="rId31"/>
    <p:sldId id="271" r:id="rId32"/>
    <p:sldId id="290" r:id="rId33"/>
    <p:sldId id="272" r:id="rId34"/>
    <p:sldId id="291" r:id="rId35"/>
    <p:sldId id="273" r:id="rId36"/>
    <p:sldId id="292" r:id="rId37"/>
    <p:sldId id="274" r:id="rId38"/>
    <p:sldId id="293" r:id="rId39"/>
    <p:sldId id="275" r:id="rId40"/>
    <p:sldId id="294"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58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30DE2C-2269-4E88-86C2-3742DF4F598A}" type="datetimeFigureOut">
              <a:rPr lang="ru-RU" smtClean="0"/>
              <a:pPr/>
              <a:t>11.07.2016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863F7F-07FE-42DA-9ACC-A930004183A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http://www.zooclub.ru/horses/295.shtml</a:t>
            </a:r>
            <a:endParaRPr lang="ru-RU" dirty="0"/>
          </a:p>
        </p:txBody>
      </p:sp>
      <p:sp>
        <p:nvSpPr>
          <p:cNvPr id="4" name="Номер слайда 3"/>
          <p:cNvSpPr>
            <a:spLocks noGrp="1"/>
          </p:cNvSpPr>
          <p:nvPr>
            <p:ph type="sldNum" sz="quarter" idx="10"/>
          </p:nvPr>
        </p:nvSpPr>
        <p:spPr/>
        <p:txBody>
          <a:bodyPr/>
          <a:lstStyle/>
          <a:p>
            <a:fld id="{A9863F7F-07FE-42DA-9ACC-A930004183AA}"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77D5CB9A-CA0D-4A37-847C-A2A38C742A72}" type="datetimeFigureOut">
              <a:rPr lang="ru-RU" smtClean="0"/>
              <a:pPr/>
              <a:t>11.07.2016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8213122-0579-40AD-8C83-5E2143818D8F}"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7D5CB9A-CA0D-4A37-847C-A2A38C742A72}"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213122-0579-40AD-8C83-5E2143818D8F}"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88213122-0579-40AD-8C83-5E2143818D8F}"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7D5CB9A-CA0D-4A37-847C-A2A38C742A72}"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77D5CB9A-CA0D-4A37-847C-A2A38C742A72}"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88213122-0579-40AD-8C83-5E2143818D8F}"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77D5CB9A-CA0D-4A37-847C-A2A38C742A72}" type="datetimeFigureOut">
              <a:rPr lang="ru-RU" smtClean="0"/>
              <a:pPr/>
              <a:t>11.07.2016</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8213122-0579-40AD-8C83-5E2143818D8F}"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77D5CB9A-CA0D-4A37-847C-A2A38C742A72}" type="datetimeFigureOut">
              <a:rPr lang="ru-RU" smtClean="0"/>
              <a:pPr/>
              <a:t>11.07.2016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213122-0579-40AD-8C83-5E2143818D8F}"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77D5CB9A-CA0D-4A37-847C-A2A38C742A72}" type="datetimeFigureOut">
              <a:rPr lang="ru-RU" smtClean="0"/>
              <a:pPr/>
              <a:t>11.07.2016</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88213122-0579-40AD-8C83-5E2143818D8F}"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7D5CB9A-CA0D-4A37-847C-A2A38C742A72}" type="datetimeFigureOut">
              <a:rPr lang="ru-RU" smtClean="0"/>
              <a:pPr/>
              <a:t>11.07.2016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88213122-0579-40AD-8C83-5E2143818D8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77D5CB9A-CA0D-4A37-847C-A2A38C742A72}" type="datetimeFigureOut">
              <a:rPr lang="ru-RU" smtClean="0"/>
              <a:pPr/>
              <a:t>11.07.2016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8213122-0579-40AD-8C83-5E2143818D8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8213122-0579-40AD-8C83-5E2143818D8F}"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77D5CB9A-CA0D-4A37-847C-A2A38C742A72}" type="datetimeFigureOut">
              <a:rPr lang="ru-RU" smtClean="0"/>
              <a:pPr/>
              <a:t>11.07.2016</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88213122-0579-40AD-8C83-5E2143818D8F}"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77D5CB9A-CA0D-4A37-847C-A2A38C742A72}" type="datetimeFigureOut">
              <a:rPr lang="ru-RU" smtClean="0"/>
              <a:pPr/>
              <a:t>11.07.2016</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7D5CB9A-CA0D-4A37-847C-A2A38C742A72}" type="datetimeFigureOut">
              <a:rPr lang="ru-RU" smtClean="0"/>
              <a:pPr/>
              <a:t>11.07.2016</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8213122-0579-40AD-8C83-5E2143818D8F}"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2819400"/>
            <a:ext cx="6400800" cy="1329680"/>
          </a:xfrm>
        </p:spPr>
        <p:txBody>
          <a:bodyPr>
            <a:normAutofit/>
          </a:bodyPr>
          <a:lstStyle/>
          <a:p>
            <a:r>
              <a:rPr lang="ru-RU" cap="none" dirty="0" smtClean="0">
                <a:solidFill>
                  <a:schemeClr val="accent3">
                    <a:lumMod val="75000"/>
                  </a:schemeClr>
                </a:solidFill>
              </a:rPr>
              <a:t>Образ лошади в изобразительном искусстве использовался много тысяч лет назад, еще до той эпохи, когда лошадь была одомашнена и приручена человеком.</a:t>
            </a:r>
            <a:endParaRPr lang="ru-RU" cap="none" dirty="0">
              <a:solidFill>
                <a:schemeClr val="accent3">
                  <a:lumMod val="75000"/>
                </a:schemeClr>
              </a:solidFill>
            </a:endParaRPr>
          </a:p>
        </p:txBody>
      </p:sp>
      <p:sp>
        <p:nvSpPr>
          <p:cNvPr id="2" name="Заголовок 1"/>
          <p:cNvSpPr>
            <a:spLocks noGrp="1"/>
          </p:cNvSpPr>
          <p:nvPr>
            <p:ph type="ctrTitle"/>
          </p:nvPr>
        </p:nvSpPr>
        <p:spPr/>
        <p:txBody>
          <a:bodyPr/>
          <a:lstStyle/>
          <a:p>
            <a:r>
              <a:rPr lang="ru-RU" b="1" dirty="0" smtClean="0">
                <a:solidFill>
                  <a:schemeClr val="accent3">
                    <a:lumMod val="50000"/>
                  </a:schemeClr>
                </a:solidFill>
                <a:effectLst>
                  <a:outerShdw blurRad="38100" dist="38100" dir="2700000" algn="tl">
                    <a:srgbClr val="000000">
                      <a:alpha val="43137"/>
                    </a:srgbClr>
                  </a:outerShdw>
                </a:effectLst>
              </a:rPr>
              <a:t>Лошади в искусстве</a:t>
            </a:r>
            <a:endParaRPr lang="ru-RU" b="1" dirty="0">
              <a:solidFill>
                <a:schemeClr val="accent3">
                  <a:lumMod val="50000"/>
                </a:schemeClr>
              </a:solidFill>
              <a:effectLst>
                <a:outerShdw blurRad="38100" dist="38100" dir="2700000" algn="tl">
                  <a:srgbClr val="000000">
                    <a:alpha val="43137"/>
                  </a:srgbClr>
                </a:outerShdw>
              </a:effectLst>
            </a:endParaRPr>
          </a:p>
        </p:txBody>
      </p:sp>
      <p:pic>
        <p:nvPicPr>
          <p:cNvPr id="1027" name="Picture 3" descr="Z:\зооклуб\fotogal\clip!\horses\horse12.png"/>
          <p:cNvPicPr>
            <a:picLocks noChangeAspect="1" noChangeArrowheads="1"/>
          </p:cNvPicPr>
          <p:nvPr/>
        </p:nvPicPr>
        <p:blipFill>
          <a:blip r:embed="rId3" cstate="print"/>
          <a:srcRect/>
          <a:stretch>
            <a:fillRect/>
          </a:stretch>
        </p:blipFill>
        <p:spPr bwMode="auto">
          <a:xfrm>
            <a:off x="827584" y="4005064"/>
            <a:ext cx="3091574" cy="2520280"/>
          </a:xfrm>
          <a:prstGeom prst="rect">
            <a:avLst/>
          </a:prstGeom>
          <a:noFill/>
        </p:spPr>
      </p:pic>
      <p:pic>
        <p:nvPicPr>
          <p:cNvPr id="8" name="Рисунок 7" descr="horse-clipart-pT58xjdgc.gif"/>
          <p:cNvPicPr>
            <a:picLocks noChangeAspect="1"/>
          </p:cNvPicPr>
          <p:nvPr/>
        </p:nvPicPr>
        <p:blipFill>
          <a:blip r:embed="rId4" cstate="print"/>
          <a:stretch>
            <a:fillRect/>
          </a:stretch>
        </p:blipFill>
        <p:spPr>
          <a:xfrm>
            <a:off x="2267744" y="4077072"/>
            <a:ext cx="2813530" cy="2374950"/>
          </a:xfrm>
          <a:prstGeom prst="rect">
            <a:avLst/>
          </a:prstGeom>
        </p:spPr>
      </p:pic>
      <p:pic>
        <p:nvPicPr>
          <p:cNvPr id="1029" name="Picture 5" descr="Z:\зооклуб\fotogal\clip!\horses\horse13.png"/>
          <p:cNvPicPr>
            <a:picLocks noChangeAspect="1" noChangeArrowheads="1"/>
          </p:cNvPicPr>
          <p:nvPr/>
        </p:nvPicPr>
        <p:blipFill>
          <a:blip r:embed="rId5" cstate="print"/>
          <a:srcRect/>
          <a:stretch>
            <a:fillRect/>
          </a:stretch>
        </p:blipFill>
        <p:spPr bwMode="auto">
          <a:xfrm>
            <a:off x="3707904" y="3717032"/>
            <a:ext cx="3634630" cy="2907704"/>
          </a:xfrm>
          <a:prstGeom prst="rect">
            <a:avLst/>
          </a:prstGeom>
          <a:noFill/>
        </p:spPr>
      </p:pic>
      <p:pic>
        <p:nvPicPr>
          <p:cNvPr id="10" name="Рисунок 9" descr="7.gif"/>
          <p:cNvPicPr>
            <a:picLocks noChangeAspect="1"/>
          </p:cNvPicPr>
          <p:nvPr/>
        </p:nvPicPr>
        <p:blipFill>
          <a:blip r:embed="rId6" cstate="print"/>
          <a:stretch>
            <a:fillRect/>
          </a:stretch>
        </p:blipFill>
        <p:spPr>
          <a:xfrm>
            <a:off x="5652120" y="4005064"/>
            <a:ext cx="2448272" cy="2578846"/>
          </a:xfrm>
          <a:prstGeom prst="rect">
            <a:avLst/>
          </a:prstGeom>
        </p:spPr>
      </p:pic>
      <p:sp>
        <p:nvSpPr>
          <p:cNvPr id="11" name="TextBox 10"/>
          <p:cNvSpPr txBox="1"/>
          <p:nvPr/>
        </p:nvSpPr>
        <p:spPr>
          <a:xfrm>
            <a:off x="251520" y="260648"/>
            <a:ext cx="1702710" cy="307777"/>
          </a:xfrm>
          <a:prstGeom prst="rect">
            <a:avLst/>
          </a:prstGeom>
          <a:noFill/>
        </p:spPr>
        <p:txBody>
          <a:bodyPr wrap="none" rtlCol="0">
            <a:spAutoFit/>
          </a:bodyPr>
          <a:lstStyle/>
          <a:p>
            <a:r>
              <a:rPr lang="en-US" sz="1400" b="1" dirty="0" smtClean="0"/>
              <a:t>www.zooclub.ru</a:t>
            </a:r>
            <a:endParaRPr lang="ru-RU" sz="1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lnSpcReduction="10000"/>
          </a:bodyPr>
          <a:lstStyle/>
          <a:p>
            <a:r>
              <a:rPr lang="ru-RU" dirty="0" smtClean="0"/>
              <a:t>Одними из прекраснейших древних статуй лошадей можно назвать четыре позолоченных медных красивых и мускулистых коня на базилике Святого Марка в Венеции (Квадрига Святого Марка). Датируются они третьим или четвертым столетием до нашей эры и выполнены крупнее, чем в натуральную величину. Предполагается, что их создал греческий скульптор </a:t>
            </a:r>
            <a:r>
              <a:rPr lang="ru-RU" dirty="0" err="1" smtClean="0"/>
              <a:t>Лисипп</a:t>
            </a:r>
            <a:r>
              <a:rPr lang="ru-RU" dirty="0" smtClean="0"/>
              <a:t>. С анатомической точки зрения они довольно точны, выглядят как живые, и кажется, что они в любую минуту могут понестись вскачь. </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Квадрига Святого Марка</a:t>
            </a:r>
            <a:endParaRPr lang="ru-RU" dirty="0"/>
          </a:p>
        </p:txBody>
      </p:sp>
      <p:pic>
        <p:nvPicPr>
          <p:cNvPr id="4" name="Содержимое 3" descr="4322_orig.jpg"/>
          <p:cNvPicPr>
            <a:picLocks noGrp="1" noChangeAspect="1"/>
          </p:cNvPicPr>
          <p:nvPr>
            <p:ph sz="quarter" idx="1"/>
          </p:nvPr>
        </p:nvPicPr>
        <p:blipFill>
          <a:blip r:embed="rId2" cstate="print"/>
          <a:stretch>
            <a:fillRect/>
          </a:stretch>
        </p:blipFill>
        <p:spPr>
          <a:xfrm>
            <a:off x="1475656" y="1628800"/>
            <a:ext cx="6092890" cy="4572000"/>
          </a:xfrm>
          <a:ln>
            <a:solidFill>
              <a:schemeClr val="accent3">
                <a:lumMod val="75000"/>
              </a:schemeClr>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r>
              <a:rPr lang="ru-RU" dirty="0" smtClean="0"/>
              <a:t>Греческий скульптор тоже очень хорошо разбирался в лошадях, и скульптуры, которые он создал и которые можно сегодня увидеть около Парфенона в Афинах, подтверждают его талант. Предполагается, что они были созданы в 447 г. до н.э. и представляют собой греческий идеал совершенства. На этих лошадях также изображены юноши, которые сидят без седла, а сами лошади демонстрируют различные фазы движения.</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Всадники с западного фриза Парфенона</a:t>
            </a:r>
            <a:endParaRPr lang="ru-RU" dirty="0"/>
          </a:p>
        </p:txBody>
      </p:sp>
      <p:pic>
        <p:nvPicPr>
          <p:cNvPr id="4" name="Содержимое 3" descr="marinovich_sudba_parfenona5-12.jpg"/>
          <p:cNvPicPr>
            <a:picLocks noGrp="1" noChangeAspect="1"/>
          </p:cNvPicPr>
          <p:nvPr>
            <p:ph sz="quarter" idx="1"/>
          </p:nvPr>
        </p:nvPicPr>
        <p:blipFill>
          <a:blip r:embed="rId2" cstate="print"/>
          <a:stretch>
            <a:fillRect/>
          </a:stretch>
        </p:blipFill>
        <p:spPr>
          <a:xfrm>
            <a:off x="899592" y="1916832"/>
            <a:ext cx="7190612" cy="4236930"/>
          </a:xfrm>
          <a:ln>
            <a:solidFill>
              <a:schemeClr val="accent3">
                <a:lumMod val="75000"/>
              </a:schemeClr>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fontScale="92500" lnSpcReduction="10000"/>
          </a:bodyPr>
          <a:lstStyle/>
          <a:p>
            <a:r>
              <a:rPr lang="ru-RU" dirty="0" smtClean="0"/>
              <a:t>Лошади были очень важной составляющей жизни китайцев и символизировали собой богатство и власть. И нет лучшего подтверждения этому, чем гробница императора </a:t>
            </a:r>
            <a:r>
              <a:rPr lang="ru-RU" dirty="0" err="1" smtClean="0"/>
              <a:t>Цинь</a:t>
            </a:r>
            <a:r>
              <a:rPr lang="ru-RU" dirty="0" smtClean="0"/>
              <a:t> </a:t>
            </a:r>
            <a:r>
              <a:rPr lang="ru-RU" dirty="0" err="1" smtClean="0"/>
              <a:t>Шихуанди</a:t>
            </a:r>
            <a:r>
              <a:rPr lang="ru-RU" dirty="0" smtClean="0"/>
              <a:t>, ставшего первым правителем централизованного Китая (3-й век до н.э.). Он был погребен вместе с по крайней мере 8099 скульптурами воинов, выполненными в натуральную величину, и 600 терракотовыми скульптурами лошадей, также в натуральную величину, и с множеством колесниц и оружием. Скульптуры лошадей выполнены очень тщательно, с большой достоверностью, причем каждая наделена индивидуальными чертами. </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Терракотовые скульптуры лошадей</a:t>
            </a:r>
            <a:endParaRPr lang="ru-RU" dirty="0"/>
          </a:p>
        </p:txBody>
      </p:sp>
      <p:pic>
        <p:nvPicPr>
          <p:cNvPr id="4" name="Содержимое 3" descr="выставка-раскопок-мавзолея-цинь-шихуанди-терракотовая-армия.jpg"/>
          <p:cNvPicPr>
            <a:picLocks noGrp="1" noChangeAspect="1"/>
          </p:cNvPicPr>
          <p:nvPr>
            <p:ph sz="quarter" idx="1"/>
          </p:nvPr>
        </p:nvPicPr>
        <p:blipFill>
          <a:blip r:embed="rId2" cstate="print"/>
          <a:stretch>
            <a:fillRect/>
          </a:stretch>
        </p:blipFill>
        <p:spPr>
          <a:xfrm>
            <a:off x="683568" y="1772816"/>
            <a:ext cx="7704856" cy="4333982"/>
          </a:xfrm>
          <a:ln>
            <a:solidFill>
              <a:schemeClr val="accent3">
                <a:lumMod val="75000"/>
              </a:schemeClr>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01752" y="1527048"/>
            <a:ext cx="8503920" cy="4782272"/>
          </a:xfrm>
        </p:spPr>
        <p:txBody>
          <a:bodyPr>
            <a:normAutofit fontScale="85000" lnSpcReduction="20000"/>
          </a:bodyPr>
          <a:lstStyle/>
          <a:p>
            <a:r>
              <a:rPr lang="ru-RU" dirty="0" smtClean="0"/>
              <a:t>В средневековье образ лошади в искусстве утратил свою популярность, поскольку многие живописцы и скульпторы уделяли особое внимание в своем творчестве религиозным темам. Следующие примеры являются скорее исключением из правила.</a:t>
            </a:r>
          </a:p>
          <a:p>
            <a:endParaRPr lang="ru-RU" dirty="0" smtClean="0"/>
          </a:p>
          <a:p>
            <a:r>
              <a:rPr lang="ru-RU" dirty="0" smtClean="0"/>
              <a:t>Прекрасные образы лошадей оставили нам в 15-м веке художники Поль и Жан </a:t>
            </a:r>
            <a:r>
              <a:rPr lang="ru-RU" dirty="0" err="1" smtClean="0"/>
              <a:t>Лимбург</a:t>
            </a:r>
            <a:r>
              <a:rPr lang="ru-RU" dirty="0" smtClean="0"/>
              <a:t> («Май», 1410) и </a:t>
            </a:r>
            <a:r>
              <a:rPr lang="ru-RU" dirty="0" err="1" smtClean="0"/>
              <a:t>Беноццо</a:t>
            </a:r>
            <a:r>
              <a:rPr lang="ru-RU" dirty="0" smtClean="0"/>
              <a:t> </a:t>
            </a:r>
            <a:r>
              <a:rPr lang="ru-RU" dirty="0" err="1" smtClean="0"/>
              <a:t>Гоццоли</a:t>
            </a:r>
            <a:r>
              <a:rPr lang="ru-RU" dirty="0" smtClean="0"/>
              <a:t> («Кавалькада волхвов», 1459).</a:t>
            </a:r>
          </a:p>
          <a:p>
            <a:endParaRPr lang="ru-RU" dirty="0" smtClean="0"/>
          </a:p>
          <a:p>
            <a:r>
              <a:rPr lang="ru-RU" dirty="0" smtClean="0"/>
              <a:t>Картина </a:t>
            </a:r>
            <a:r>
              <a:rPr lang="ru-RU" dirty="0" err="1" smtClean="0"/>
              <a:t>Гоззоли</a:t>
            </a:r>
            <a:r>
              <a:rPr lang="ru-RU" dirty="0" smtClean="0"/>
              <a:t> «Кавалькада волхвов»  также выполнена в готическом стиле, с тщательной проработкой деталей, в том числе и конской упряжи, хотя сами лошади изображены в той же манере, что и на полотне братьев </a:t>
            </a:r>
            <a:r>
              <a:rPr lang="ru-RU" dirty="0" err="1" smtClean="0"/>
              <a:t>Лимбург</a:t>
            </a:r>
            <a:r>
              <a:rPr lang="ru-RU" dirty="0" smtClean="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«Кавалькада волхвов»</a:t>
            </a:r>
            <a:endParaRPr lang="ru-RU" dirty="0"/>
          </a:p>
        </p:txBody>
      </p:sp>
      <p:pic>
        <p:nvPicPr>
          <p:cNvPr id="4" name="Содержимое 3" descr="gozzoli-cortejo.jpg"/>
          <p:cNvPicPr>
            <a:picLocks noGrp="1" noChangeAspect="1"/>
          </p:cNvPicPr>
          <p:nvPr>
            <p:ph sz="quarter" idx="1"/>
          </p:nvPr>
        </p:nvPicPr>
        <p:blipFill>
          <a:blip r:embed="rId2" cstate="print"/>
          <a:stretch>
            <a:fillRect/>
          </a:stretch>
        </p:blipFill>
        <p:spPr>
          <a:xfrm>
            <a:off x="1691680" y="1700808"/>
            <a:ext cx="5708993" cy="4450559"/>
          </a:xfrm>
          <a:ln>
            <a:solidFill>
              <a:schemeClr val="accent3">
                <a:lumMod val="75000"/>
              </a:schemeClr>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r>
              <a:rPr lang="ru-RU" dirty="0" smtClean="0"/>
              <a:t>Картина «Май» выполнена в готическом стиле и очень тщательно проработана, возможно, ее рисовали с использованием лупы. На ней художникам удалось передать атмосферу веселого и пышного празднества. Лошади на этой картине изображены скорее с акцентом на красоту, чем на анатомическое подобие. И в движениях чувствуется некоторая скованность и неестественность, хотя все это отнюдь не умаляет ценности этой картины.</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«Времена года. Май»</a:t>
            </a:r>
            <a:endParaRPr lang="ru-RU" dirty="0"/>
          </a:p>
        </p:txBody>
      </p:sp>
      <p:pic>
        <p:nvPicPr>
          <p:cNvPr id="6" name="Содержимое 5" descr="Untitled-2.jpg"/>
          <p:cNvPicPr>
            <a:picLocks noGrp="1" noChangeAspect="1"/>
          </p:cNvPicPr>
          <p:nvPr>
            <p:ph sz="quarter" idx="1"/>
          </p:nvPr>
        </p:nvPicPr>
        <p:blipFill>
          <a:blip r:embed="rId2" cstate="print"/>
          <a:stretch>
            <a:fillRect/>
          </a:stretch>
        </p:blipFill>
        <p:spPr>
          <a:xfrm>
            <a:off x="2267744" y="1628800"/>
            <a:ext cx="4554259" cy="4962104"/>
          </a:xfrm>
          <a:ln>
            <a:solidFill>
              <a:schemeClr val="accent3">
                <a:lumMod val="75000"/>
              </a:schemeClr>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lnSpcReduction="10000"/>
          </a:bodyPr>
          <a:lstStyle/>
          <a:p>
            <a:r>
              <a:rPr lang="ru-RU" dirty="0" smtClean="0"/>
              <a:t>Наскальные рисунки во Франции демонстрируют нам не только изобразительные умения первобытных людей, но и внешний облик древних лошадей. Эти рисунки были сделаны в глубоких подземных пещерах, благодаря чему они сохранились до нашего времени. Причем исследователи интересуются не только тем, зачем лошади были изображены в таком труднодоступном месте, но и тем, были ли это изображения тех существ, которых первобытные люди считали богоподобными? </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r>
              <a:rPr lang="ru-RU" sz="2800" dirty="0" smtClean="0"/>
              <a:t>Лошадям посвящены несколько полотен известнейшего итальянского живописца </a:t>
            </a:r>
            <a:r>
              <a:rPr lang="ru-RU" sz="2800" dirty="0" err="1" smtClean="0"/>
              <a:t>Паоло</a:t>
            </a:r>
            <a:r>
              <a:rPr lang="ru-RU" sz="2800" dirty="0" smtClean="0"/>
              <a:t> </a:t>
            </a:r>
            <a:r>
              <a:rPr lang="ru-RU" sz="2800" dirty="0" err="1" smtClean="0"/>
              <a:t>Уччелло</a:t>
            </a:r>
            <a:r>
              <a:rPr lang="ru-RU" sz="2800" dirty="0" smtClean="0"/>
              <a:t>, например, «Битва при Сан-Марино», «</a:t>
            </a:r>
            <a:r>
              <a:rPr lang="ru-RU" sz="2800" dirty="0" err="1" smtClean="0"/>
              <a:t>Бернардино</a:t>
            </a:r>
            <a:r>
              <a:rPr lang="ru-RU" sz="2800" dirty="0" smtClean="0"/>
              <a:t> </a:t>
            </a:r>
            <a:r>
              <a:rPr lang="ru-RU" sz="2800" dirty="0" err="1" smtClean="0"/>
              <a:t>Делла</a:t>
            </a:r>
            <a:r>
              <a:rPr lang="ru-RU" sz="2800" dirty="0" smtClean="0"/>
              <a:t> </a:t>
            </a:r>
            <a:r>
              <a:rPr lang="ru-RU" sz="2800" dirty="0" err="1" smtClean="0"/>
              <a:t>Сиарда</a:t>
            </a:r>
            <a:r>
              <a:rPr lang="ru-RU" sz="2800" dirty="0" smtClean="0"/>
              <a:t> падает с лошади» (1452), «Святой Георгий и дракон» (1458-1460), «Ночная охота» (1460), «Битва при Сан Романо» (1450). </a:t>
            </a:r>
            <a:endParaRPr lang="ru-RU"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«Битва при Сан-Марино»</a:t>
            </a:r>
            <a:endParaRPr lang="ru-RU" dirty="0"/>
          </a:p>
        </p:txBody>
      </p:sp>
      <p:pic>
        <p:nvPicPr>
          <p:cNvPr id="4" name="Содержимое 3" descr="01 San_Romano_Battle_(Paolo_Uccello,_London).jpg"/>
          <p:cNvPicPr>
            <a:picLocks noGrp="1" noChangeAspect="1"/>
          </p:cNvPicPr>
          <p:nvPr>
            <p:ph sz="quarter" idx="1"/>
          </p:nvPr>
        </p:nvPicPr>
        <p:blipFill>
          <a:blip r:embed="rId2" cstate="print"/>
          <a:stretch>
            <a:fillRect/>
          </a:stretch>
        </p:blipFill>
        <p:spPr>
          <a:xfrm>
            <a:off x="827584" y="1916832"/>
            <a:ext cx="7488832" cy="4231191"/>
          </a:xfrm>
          <a:ln>
            <a:solidFill>
              <a:schemeClr val="accent3">
                <a:lumMod val="75000"/>
              </a:schemeClr>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a:t>
            </a:r>
            <a:r>
              <a:rPr lang="ru-RU" sz="2800" dirty="0" err="1" smtClean="0"/>
              <a:t>Бернардино</a:t>
            </a:r>
            <a:r>
              <a:rPr lang="ru-RU" sz="2800" dirty="0" smtClean="0"/>
              <a:t> </a:t>
            </a:r>
            <a:r>
              <a:rPr lang="ru-RU" sz="2800" dirty="0" err="1" smtClean="0"/>
              <a:t>Делла</a:t>
            </a:r>
            <a:r>
              <a:rPr lang="ru-RU" sz="2800" dirty="0" smtClean="0"/>
              <a:t> </a:t>
            </a:r>
            <a:r>
              <a:rPr lang="ru-RU" sz="2800" dirty="0" err="1" smtClean="0"/>
              <a:t>Сиарда</a:t>
            </a:r>
            <a:r>
              <a:rPr lang="ru-RU" sz="2800" dirty="0" smtClean="0"/>
              <a:t> падает с лошади»</a:t>
            </a:r>
            <a:endParaRPr lang="ru-RU" sz="2800" dirty="0"/>
          </a:p>
        </p:txBody>
      </p:sp>
      <p:pic>
        <p:nvPicPr>
          <p:cNvPr id="4" name="Содержимое 3" descr="346.jpg"/>
          <p:cNvPicPr>
            <a:picLocks noGrp="1" noChangeAspect="1"/>
          </p:cNvPicPr>
          <p:nvPr>
            <p:ph sz="quarter" idx="1"/>
          </p:nvPr>
        </p:nvPicPr>
        <p:blipFill>
          <a:blip r:embed="rId2" cstate="print"/>
          <a:stretch>
            <a:fillRect/>
          </a:stretch>
        </p:blipFill>
        <p:spPr>
          <a:xfrm>
            <a:off x="611560" y="1772816"/>
            <a:ext cx="7894284" cy="4440535"/>
          </a:xfrm>
          <a:ln>
            <a:solidFill>
              <a:schemeClr val="accent3">
                <a:lumMod val="75000"/>
              </a:schemeClr>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«Святой Георгий и дракон»</a:t>
            </a:r>
            <a:endParaRPr lang="ru-RU" dirty="0"/>
          </a:p>
        </p:txBody>
      </p:sp>
      <p:pic>
        <p:nvPicPr>
          <p:cNvPr id="4" name="Содержимое 3" descr="d2_thumb.jpg"/>
          <p:cNvPicPr>
            <a:picLocks noGrp="1" noChangeAspect="1"/>
          </p:cNvPicPr>
          <p:nvPr>
            <p:ph sz="quarter" idx="1"/>
          </p:nvPr>
        </p:nvPicPr>
        <p:blipFill>
          <a:blip r:embed="rId2" cstate="print"/>
          <a:stretch>
            <a:fillRect/>
          </a:stretch>
        </p:blipFill>
        <p:spPr>
          <a:xfrm>
            <a:off x="755576" y="1844824"/>
            <a:ext cx="7560840" cy="4268724"/>
          </a:xfrm>
          <a:ln>
            <a:solidFill>
              <a:schemeClr val="accent3">
                <a:lumMod val="75000"/>
              </a:schemeClr>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«Ночная охота»</a:t>
            </a:r>
            <a:endParaRPr lang="ru-RU" dirty="0"/>
          </a:p>
        </p:txBody>
      </p:sp>
      <p:pic>
        <p:nvPicPr>
          <p:cNvPr id="4" name="Содержимое 3" descr="6hunt.jpg"/>
          <p:cNvPicPr>
            <a:picLocks noGrp="1" noChangeAspect="1"/>
          </p:cNvPicPr>
          <p:nvPr>
            <p:ph sz="quarter" idx="1"/>
          </p:nvPr>
        </p:nvPicPr>
        <p:blipFill>
          <a:blip r:embed="rId2" cstate="print"/>
          <a:stretch>
            <a:fillRect/>
          </a:stretch>
        </p:blipFill>
        <p:spPr>
          <a:xfrm>
            <a:off x="323528" y="2276872"/>
            <a:ext cx="8496944" cy="3225846"/>
          </a:xfrm>
          <a:ln>
            <a:solidFill>
              <a:schemeClr val="accent3">
                <a:lumMod val="75000"/>
              </a:schemeClr>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r>
              <a:rPr lang="ru-RU" dirty="0" smtClean="0"/>
              <a:t>Один из великих портретистов 17-го века, </a:t>
            </a:r>
            <a:r>
              <a:rPr lang="ru-RU" dirty="0" err="1" smtClean="0"/>
              <a:t>Антонис</a:t>
            </a:r>
            <a:r>
              <a:rPr lang="ru-RU" dirty="0" smtClean="0"/>
              <a:t> </a:t>
            </a:r>
            <a:r>
              <a:rPr lang="ru-RU" dirty="0" err="1" smtClean="0"/>
              <a:t>ван</a:t>
            </a:r>
            <a:r>
              <a:rPr lang="ru-RU" dirty="0" smtClean="0"/>
              <a:t> Дейк, также не обошел вниманием в своем творчестве образ лошади, например, на полотнах "Верховой портрет Карла I" (1638) и " Карл </a:t>
            </a:r>
            <a:r>
              <a:rPr lang="en-US" dirty="0" smtClean="0"/>
              <a:t>I</a:t>
            </a:r>
            <a:r>
              <a:rPr lang="ru-RU" dirty="0" smtClean="0"/>
              <a:t>, король Англии, на охоте " (1635). "Верховой портрет" - необычайно красивая картина, центральным образом которой является великолепный конь, на фоне мощи и красоты которого фигура короля кажется бледной и невыразительной.</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«Верховой портрет Карла I»</a:t>
            </a:r>
            <a:endParaRPr lang="ru-RU" dirty="0"/>
          </a:p>
        </p:txBody>
      </p:sp>
      <p:pic>
        <p:nvPicPr>
          <p:cNvPr id="4" name="Содержимое 3" descr="van-dik-590x778.jpg"/>
          <p:cNvPicPr>
            <a:picLocks noGrp="1" noChangeAspect="1"/>
          </p:cNvPicPr>
          <p:nvPr>
            <p:ph sz="quarter" idx="1"/>
          </p:nvPr>
        </p:nvPicPr>
        <p:blipFill>
          <a:blip r:embed="rId2" cstate="print"/>
          <a:stretch>
            <a:fillRect/>
          </a:stretch>
        </p:blipFill>
        <p:spPr>
          <a:xfrm>
            <a:off x="2699792" y="1628800"/>
            <a:ext cx="3654413" cy="4819101"/>
          </a:xfrm>
          <a:ln>
            <a:solidFill>
              <a:schemeClr val="accent3">
                <a:lumMod val="75000"/>
              </a:schemeClr>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lnSpcReduction="10000"/>
          </a:bodyPr>
          <a:lstStyle/>
          <a:p>
            <a:r>
              <a:rPr lang="ru-RU" dirty="0" smtClean="0"/>
              <a:t>Конь не изображен с анатомической точностью: у него мощный корпус, стройные длинные конечности и непропорциональная по сравнению с туловищем, изящная голова, что, тем не менее, не лишает его красоты. Со второго портрета на нас смотрит король, который только что спешился со своего коня. Хотя на картине изображен всего лишь фрагмент коня, тем не менее можно заметить, что он красивый, мускулистый и ухоженный. Конь стоит, склонив голову, как будто хочет поклониться великому государю.</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«Карл </a:t>
            </a:r>
            <a:r>
              <a:rPr lang="en-US" dirty="0" smtClean="0"/>
              <a:t>I</a:t>
            </a:r>
            <a:r>
              <a:rPr lang="ru-RU" dirty="0" smtClean="0"/>
              <a:t>, король Англии, на охоте»</a:t>
            </a:r>
            <a:endParaRPr lang="ru-RU" dirty="0"/>
          </a:p>
        </p:txBody>
      </p:sp>
      <p:pic>
        <p:nvPicPr>
          <p:cNvPr id="4" name="Содержимое 3" descr="image001.jpg"/>
          <p:cNvPicPr>
            <a:picLocks noGrp="1" noChangeAspect="1"/>
          </p:cNvPicPr>
          <p:nvPr>
            <p:ph sz="quarter" idx="1"/>
          </p:nvPr>
        </p:nvPicPr>
        <p:blipFill>
          <a:blip r:embed="rId2" cstate="print"/>
          <a:stretch>
            <a:fillRect/>
          </a:stretch>
        </p:blipFill>
        <p:spPr>
          <a:xfrm>
            <a:off x="2555776" y="1628800"/>
            <a:ext cx="3869244" cy="4915939"/>
          </a:xfrm>
          <a:ln>
            <a:solidFill>
              <a:schemeClr val="accent3">
                <a:lumMod val="75000"/>
              </a:schemeClr>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01752" y="1628800"/>
            <a:ext cx="8503920" cy="4470248"/>
          </a:xfrm>
        </p:spPr>
        <p:txBody>
          <a:bodyPr>
            <a:normAutofit fontScale="85000" lnSpcReduction="20000"/>
          </a:bodyPr>
          <a:lstStyle/>
          <a:p>
            <a:r>
              <a:rPr lang="ru-RU" dirty="0" smtClean="0"/>
              <a:t>Еще одним великим портретистом 17-го века, изображавшим лошадей, был Диего Веласкес. Он был приверженцем натурализма в искусстве и стремился изображаться природу такой, какая она есть на самом деле, во всех подробностях и деталях. Поскольку Веласкес был придворным портретистом, его основной задачей было рисовать короля и его семью. Одним из известных портретов кисти Веласкеса является «Верховой портрет Филиппа IV» (1636). На нем изображен король, сидящий верхом на гнедом коне, который приподнялся на дыбы. Образы короля и его коня очень выразительны, красочны, детально прорисованы. Богатое убранство короля изображено с такой точностью, что отвлекает взгляд от некоторых анатомических недостатков в изображении лошади.</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Наскальный рисунок из Франции</a:t>
            </a:r>
            <a:endParaRPr lang="ru-RU" dirty="0"/>
          </a:p>
        </p:txBody>
      </p:sp>
      <p:pic>
        <p:nvPicPr>
          <p:cNvPr id="4" name="Содержимое 3" descr="Lascaux2.jpg"/>
          <p:cNvPicPr>
            <a:picLocks noGrp="1" noChangeAspect="1"/>
          </p:cNvPicPr>
          <p:nvPr>
            <p:ph sz="quarter" idx="1"/>
          </p:nvPr>
        </p:nvPicPr>
        <p:blipFill>
          <a:blip r:embed="rId2" cstate="print"/>
          <a:stretch>
            <a:fillRect/>
          </a:stretch>
        </p:blipFill>
        <p:spPr>
          <a:xfrm>
            <a:off x="1475656" y="1700808"/>
            <a:ext cx="5859774" cy="4409529"/>
          </a:xfrm>
          <a:ln>
            <a:solidFill>
              <a:schemeClr val="accent3">
                <a:lumMod val="75000"/>
              </a:schemeClr>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«Верховой портрет Филиппа IV»</a:t>
            </a:r>
            <a:endParaRPr lang="ru-RU" dirty="0"/>
          </a:p>
        </p:txBody>
      </p:sp>
      <p:pic>
        <p:nvPicPr>
          <p:cNvPr id="4" name="Содержимое 3" descr="Diego_Velazquez_-_Felipe_IV_on_Horseback-550x525.jpg"/>
          <p:cNvPicPr>
            <a:picLocks noGrp="1" noChangeAspect="1"/>
          </p:cNvPicPr>
          <p:nvPr>
            <p:ph sz="quarter" idx="1"/>
          </p:nvPr>
        </p:nvPicPr>
        <p:blipFill>
          <a:blip r:embed="rId2" cstate="print"/>
          <a:stretch>
            <a:fillRect/>
          </a:stretch>
        </p:blipFill>
        <p:spPr>
          <a:xfrm>
            <a:off x="1907704" y="1700808"/>
            <a:ext cx="5040897" cy="4811766"/>
          </a:xfrm>
          <a:ln>
            <a:solidFill>
              <a:schemeClr val="accent3">
                <a:lumMod val="75000"/>
              </a:schemeClr>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r>
              <a:rPr lang="ru-RU" dirty="0" smtClean="0"/>
              <a:t>Французский художник Теодор </a:t>
            </a:r>
            <a:r>
              <a:rPr lang="ru-RU" dirty="0" err="1" smtClean="0"/>
              <a:t>Жерико</a:t>
            </a:r>
            <a:r>
              <a:rPr lang="ru-RU" dirty="0" smtClean="0"/>
              <a:t> (1791-1824) тщательно изучал технику Рубенса и </a:t>
            </a:r>
            <a:r>
              <a:rPr lang="ru-RU" dirty="0" err="1" smtClean="0"/>
              <a:t>Вандайка</a:t>
            </a:r>
            <a:r>
              <a:rPr lang="ru-RU" dirty="0" smtClean="0"/>
              <a:t>. При изображении лошадей он придерживался принципа реалистичности и точности прорисовки мельчайших деталей. Следует отметить, что </a:t>
            </a:r>
            <a:r>
              <a:rPr lang="ru-RU" dirty="0" err="1" smtClean="0"/>
              <a:t>Жерико</a:t>
            </a:r>
            <a:r>
              <a:rPr lang="ru-RU" dirty="0" smtClean="0"/>
              <a:t> был страстным наездником и скончался вскоре после падения с лошади. Одной из самых знаменитых его картин является «Дерби в Эпсоме».</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«Дерби в Эпсоме»</a:t>
            </a:r>
            <a:endParaRPr lang="ru-RU" dirty="0"/>
          </a:p>
        </p:txBody>
      </p:sp>
      <p:pic>
        <p:nvPicPr>
          <p:cNvPr id="4" name="Содержимое 3" descr="800px-Jean_Louis_Théodore_Géricault_001.jpg"/>
          <p:cNvPicPr>
            <a:picLocks noGrp="1" noChangeAspect="1"/>
          </p:cNvPicPr>
          <p:nvPr>
            <p:ph sz="quarter" idx="1"/>
          </p:nvPr>
        </p:nvPicPr>
        <p:blipFill>
          <a:blip r:embed="rId2" cstate="print"/>
          <a:stretch>
            <a:fillRect/>
          </a:stretch>
        </p:blipFill>
        <p:spPr>
          <a:xfrm>
            <a:off x="1299651" y="1527175"/>
            <a:ext cx="6508185" cy="45720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fontScale="92500" lnSpcReduction="10000"/>
          </a:bodyPr>
          <a:lstStyle/>
          <a:p>
            <a:r>
              <a:rPr lang="ru-RU" dirty="0" smtClean="0"/>
              <a:t>Еще одним французским художником, увлекавшимся изображением лошадей, был </a:t>
            </a:r>
            <a:r>
              <a:rPr lang="ru-RU" dirty="0" err="1" smtClean="0"/>
              <a:t>Эжен</a:t>
            </a:r>
            <a:r>
              <a:rPr lang="ru-RU" dirty="0" smtClean="0"/>
              <a:t> Делакруа (1798–1864). Один из главных представителей романтической школы живописи, он особенно ярко и динамично умел передать энергию животного. Правительственная миссия в Марокко, в которой он принимал участие, оказала большое влияние на его живопись, в особенности на ее колорит. На одном из акварельных этюдов «Арабская фантазия» (1834) особенно заметно, насколько полным и завершенным складывается образ благодаря цвету и пластике.</a:t>
            </a: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«Арабская фантазия»</a:t>
            </a:r>
            <a:endParaRPr lang="ru-RU" dirty="0"/>
          </a:p>
        </p:txBody>
      </p:sp>
      <p:pic>
        <p:nvPicPr>
          <p:cNvPr id="4" name="Содержимое 3" descr="254054.jpg"/>
          <p:cNvPicPr>
            <a:picLocks noGrp="1" noChangeAspect="1"/>
          </p:cNvPicPr>
          <p:nvPr>
            <p:ph sz="quarter" idx="1"/>
          </p:nvPr>
        </p:nvPicPr>
        <p:blipFill>
          <a:blip r:embed="rId2" cstate="print"/>
          <a:stretch>
            <a:fillRect/>
          </a:stretch>
        </p:blipFill>
        <p:spPr>
          <a:xfrm>
            <a:off x="1442129" y="1527175"/>
            <a:ext cx="6223230" cy="45720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fontScale="77500" lnSpcReduction="20000"/>
          </a:bodyPr>
          <a:lstStyle/>
          <a:p>
            <a:r>
              <a:rPr lang="ru-RU" dirty="0" smtClean="0"/>
              <a:t>Джордж </a:t>
            </a:r>
            <a:r>
              <a:rPr lang="ru-RU" dirty="0" err="1" smtClean="0"/>
              <a:t>Стаббс</a:t>
            </a:r>
            <a:r>
              <a:rPr lang="ru-RU" dirty="0" smtClean="0"/>
              <a:t> (1724-1806) знаменит прежде всего тем, что является одним из первых выдающихся английских живописцев, посвятившим свое творчество лошадям. Одной из его лучших работ является полотно «</a:t>
            </a:r>
            <a:r>
              <a:rPr lang="ru-RU" dirty="0" err="1" smtClean="0"/>
              <a:t>Whistlejacket</a:t>
            </a:r>
            <a:r>
              <a:rPr lang="ru-RU" dirty="0" smtClean="0"/>
              <a:t>» (беговая лошадь маркиза </a:t>
            </a:r>
            <a:r>
              <a:rPr lang="ru-RU" dirty="0" err="1" smtClean="0"/>
              <a:t>Рокингема</a:t>
            </a:r>
            <a:r>
              <a:rPr lang="ru-RU" dirty="0" smtClean="0"/>
              <a:t>), выполненное им на заказ. Высотой в три метра, картина эта полностью посвящена образу знаменитого коня, причем без всякого фона, отвлекающего от фигуры лошади. </a:t>
            </a:r>
          </a:p>
          <a:p>
            <a:endParaRPr lang="ru-RU" dirty="0" smtClean="0"/>
          </a:p>
          <a:p>
            <a:r>
              <a:rPr lang="ru-RU" dirty="0" smtClean="0"/>
              <a:t>В шестидесятых годах XVIII века </a:t>
            </a:r>
            <a:r>
              <a:rPr lang="ru-RU" dirty="0" err="1" smtClean="0"/>
              <a:t>Стаббс</a:t>
            </a:r>
            <a:r>
              <a:rPr lang="ru-RU" dirty="0" smtClean="0"/>
              <a:t> посвятил два года анатомическим эскизам лошадей, которые в 1766 году были изданы отдельной книгой. Интересно, что художник необычайно долго работал над каждым своим полотном, что свидетельствует о его скрупулезности и полной поглощенности работой. Все его изображения лошадей необычайно живые, красивые, энергичные.</a:t>
            </a: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a:t>
            </a:r>
            <a:r>
              <a:rPr lang="ru-RU" dirty="0" err="1" smtClean="0"/>
              <a:t>Whistlejacket</a:t>
            </a:r>
            <a:r>
              <a:rPr lang="ru-RU" dirty="0" smtClean="0"/>
              <a:t>»</a:t>
            </a:r>
            <a:endParaRPr lang="ru-RU" dirty="0"/>
          </a:p>
        </p:txBody>
      </p:sp>
      <p:pic>
        <p:nvPicPr>
          <p:cNvPr id="4" name="Содержимое 3" descr="whistlejacket_thumb_medium5.jpg"/>
          <p:cNvPicPr>
            <a:picLocks noGrp="1" noChangeAspect="1"/>
          </p:cNvPicPr>
          <p:nvPr>
            <p:ph sz="quarter" idx="1"/>
          </p:nvPr>
        </p:nvPicPr>
        <p:blipFill>
          <a:blip r:embed="rId2" cstate="print"/>
          <a:stretch>
            <a:fillRect/>
          </a:stretch>
        </p:blipFill>
        <p:spPr>
          <a:xfrm>
            <a:off x="2267744" y="1700808"/>
            <a:ext cx="4383074" cy="4572000"/>
          </a:xfrm>
          <a:ln>
            <a:solidFill>
              <a:schemeClr val="accent3">
                <a:lumMod val="75000"/>
              </a:schemeClr>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lnSpcReduction="10000"/>
          </a:bodyPr>
          <a:lstStyle/>
          <a:p>
            <a:r>
              <a:rPr lang="ru-RU" dirty="0" smtClean="0"/>
              <a:t>Эдгар Дега (1834-1917), великий французский живописец, оставил целую серию картин, посвященных спортивным лошадям и вообще конному спорту. Его произведения отличаются оригинальной организацией пространства и ракурса. Например, полотно «Перед стартом» (1866-1868) представляет своеобразный ракурс, как бы позади лошадей. На нем чувствуется атмосфера затишья перед бурей, когда жокеи верхом на лошадях прохаживаются взад-вперед в предвкушении старта. </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«Перед стартом»</a:t>
            </a:r>
            <a:endParaRPr lang="ru-RU" dirty="0"/>
          </a:p>
        </p:txBody>
      </p:sp>
      <p:pic>
        <p:nvPicPr>
          <p:cNvPr id="4" name="Содержимое 3" descr="Перед стартром 1878г E. G. Buhrle Collection (Switzerland).jpg"/>
          <p:cNvPicPr>
            <a:picLocks noGrp="1" noChangeAspect="1"/>
          </p:cNvPicPr>
          <p:nvPr>
            <p:ph sz="quarter" idx="1"/>
          </p:nvPr>
        </p:nvPicPr>
        <p:blipFill>
          <a:blip r:embed="rId2" cstate="print"/>
          <a:stretch>
            <a:fillRect/>
          </a:stretch>
        </p:blipFill>
        <p:spPr>
          <a:xfrm>
            <a:off x="611560" y="2204864"/>
            <a:ext cx="8010166" cy="3524473"/>
          </a:xfrm>
          <a:ln>
            <a:solidFill>
              <a:schemeClr val="accent3">
                <a:lumMod val="75000"/>
              </a:schemeClr>
            </a:solid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01752" y="1527048"/>
            <a:ext cx="8503920" cy="4710264"/>
          </a:xfrm>
        </p:spPr>
        <p:txBody>
          <a:bodyPr>
            <a:normAutofit fontScale="85000" lnSpcReduction="20000"/>
          </a:bodyPr>
          <a:lstStyle/>
          <a:p>
            <a:r>
              <a:rPr lang="ru-RU" dirty="0" smtClean="0"/>
              <a:t>Альфред </a:t>
            </a:r>
            <a:r>
              <a:rPr lang="ru-RU" dirty="0" err="1" smtClean="0"/>
              <a:t>Маннингс</a:t>
            </a:r>
            <a:r>
              <a:rPr lang="ru-RU" dirty="0" smtClean="0"/>
              <a:t> (1878-1959) был еще одним знаменитым английским художником, известным своими произведениями, изображавшим лошадей. Он был большим поклонником конной охоты, которая является темой многих его произведений. В первую очередь это «Охотник с гончими» (1914), на котором мы видим английских лордов верхом на прекрасных лошадях, окруженных охотничьими собаками. </a:t>
            </a:r>
            <a:r>
              <a:rPr lang="ru-RU" dirty="0" err="1" smtClean="0"/>
              <a:t>Маннигс</a:t>
            </a:r>
            <a:r>
              <a:rPr lang="ru-RU" dirty="0" smtClean="0"/>
              <a:t> совершил путешествие во Францию вместе с канадской кавалерией, жизнь которой он изобразил на своих полотнах. Его произведения той поры, которые выставлены в Канадском военном музее в Оттаве, являются доказательством того, что </a:t>
            </a:r>
            <a:r>
              <a:rPr lang="ru-RU" dirty="0" err="1" smtClean="0"/>
              <a:t>Маннингс</a:t>
            </a:r>
            <a:r>
              <a:rPr lang="ru-RU" dirty="0" smtClean="0"/>
              <a:t> принадлежал к одним из самых выдающихся живописцев 20-го века, посвятивших свое творчество изображению лошадей.</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lstStyle/>
          <a:p>
            <a:r>
              <a:rPr lang="ru-RU" dirty="0" smtClean="0"/>
              <a:t>Одно из таких изображений лошади обнаружили в </a:t>
            </a:r>
            <a:r>
              <a:rPr lang="ru-RU" dirty="0" err="1" smtClean="0"/>
              <a:t>Нойксе</a:t>
            </a:r>
            <a:r>
              <a:rPr lang="ru-RU" dirty="0" smtClean="0"/>
              <a:t> </a:t>
            </a:r>
            <a:r>
              <a:rPr lang="ru-RU" dirty="0" err="1" smtClean="0"/>
              <a:t>в</a:t>
            </a:r>
            <a:r>
              <a:rPr lang="ru-RU" dirty="0" smtClean="0"/>
              <a:t> средних Пиренеях. Лошадь изображена очень схематично, но в ее контурах угадывается лошадь Пржевальского. Другое изображение, в </a:t>
            </a:r>
            <a:r>
              <a:rPr lang="ru-RU" dirty="0" err="1" smtClean="0"/>
              <a:t>Валлоне-Понтд'Аре</a:t>
            </a:r>
            <a:r>
              <a:rPr lang="ru-RU" dirty="0" smtClean="0"/>
              <a:t>, выполнено очень старательно, яркими цветами и является настолько достоверным, что по нему можно узнать лошадь типа </a:t>
            </a:r>
            <a:r>
              <a:rPr lang="ru-RU" dirty="0" err="1" smtClean="0"/>
              <a:t>аппалуза</a:t>
            </a:r>
            <a:r>
              <a:rPr lang="ru-RU" dirty="0" smtClean="0"/>
              <a:t>. </a:t>
            </a: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«Охотник с гончими»</a:t>
            </a:r>
            <a:endParaRPr lang="ru-RU" dirty="0"/>
          </a:p>
        </p:txBody>
      </p:sp>
      <p:pic>
        <p:nvPicPr>
          <p:cNvPr id="4" name="Содержимое 3" descr="Vp90NxZPWfw.jpg"/>
          <p:cNvPicPr>
            <a:picLocks noGrp="1" noChangeAspect="1"/>
          </p:cNvPicPr>
          <p:nvPr>
            <p:ph sz="quarter" idx="1"/>
          </p:nvPr>
        </p:nvPicPr>
        <p:blipFill>
          <a:blip r:embed="rId2" cstate="print"/>
          <a:stretch>
            <a:fillRect/>
          </a:stretch>
        </p:blipFill>
        <p:spPr>
          <a:xfrm>
            <a:off x="1814172" y="1527175"/>
            <a:ext cx="5479143" cy="4572000"/>
          </a:xfrm>
          <a:ln>
            <a:solidFill>
              <a:schemeClr val="accent3">
                <a:lumMod val="75000"/>
              </a:schemeClr>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Изображение из </a:t>
            </a:r>
            <a:r>
              <a:rPr lang="ru-RU" dirty="0" err="1" smtClean="0"/>
              <a:t>Нойкса</a:t>
            </a:r>
            <a:endParaRPr lang="ru-RU" dirty="0"/>
          </a:p>
        </p:txBody>
      </p:sp>
      <p:pic>
        <p:nvPicPr>
          <p:cNvPr id="4" name="Содержимое 3" descr="Untitled-1.jpg"/>
          <p:cNvPicPr>
            <a:picLocks noGrp="1" noChangeAspect="1"/>
          </p:cNvPicPr>
          <p:nvPr>
            <p:ph sz="quarter" idx="1"/>
          </p:nvPr>
        </p:nvPicPr>
        <p:blipFill>
          <a:blip r:embed="rId2" cstate="print"/>
          <a:stretch>
            <a:fillRect/>
          </a:stretch>
        </p:blipFill>
        <p:spPr>
          <a:xfrm>
            <a:off x="827584" y="1772816"/>
            <a:ext cx="7501690" cy="4472161"/>
          </a:xfrm>
          <a:ln>
            <a:solidFill>
              <a:schemeClr val="accent3">
                <a:lumMod val="75000"/>
              </a:schemeClr>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r>
              <a:rPr lang="ru-RU" dirty="0" smtClean="0"/>
              <a:t>Еще одной важной находкой считается ряд изображений лошадей, сделанных еще древними ассирийцами, причем лучшие из них дошли до нас в виде каменных барельефов в Ниневии и в </a:t>
            </a:r>
            <a:r>
              <a:rPr lang="ru-RU" dirty="0" err="1" smtClean="0"/>
              <a:t>Нимруде</a:t>
            </a:r>
            <a:r>
              <a:rPr lang="ru-RU" dirty="0" smtClean="0"/>
              <a:t>. Барельефы в </a:t>
            </a:r>
            <a:r>
              <a:rPr lang="ru-RU" dirty="0" err="1" smtClean="0"/>
              <a:t>Ниниве</a:t>
            </a:r>
            <a:r>
              <a:rPr lang="ru-RU" dirty="0" smtClean="0"/>
              <a:t> датируются приблизительно 645-м годом до н.э. На одном из них изображена королевская охота на льва на конных колесницах. На нем также изображен конь, ставший на дыбы перед львом. </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Каменный барельефы из Ниневии</a:t>
            </a:r>
            <a:endParaRPr lang="ru-RU" dirty="0"/>
          </a:p>
        </p:txBody>
      </p:sp>
      <p:pic>
        <p:nvPicPr>
          <p:cNvPr id="4" name="Содержимое 3" descr="152191493.jpg"/>
          <p:cNvPicPr>
            <a:picLocks noGrp="1" noChangeAspect="1"/>
          </p:cNvPicPr>
          <p:nvPr>
            <p:ph sz="quarter" idx="1"/>
          </p:nvPr>
        </p:nvPicPr>
        <p:blipFill>
          <a:blip r:embed="rId2" cstate="print"/>
          <a:stretch>
            <a:fillRect/>
          </a:stretch>
        </p:blipFill>
        <p:spPr>
          <a:xfrm>
            <a:off x="1259632" y="1700808"/>
            <a:ext cx="6429716" cy="4563301"/>
          </a:xfrm>
          <a:ln>
            <a:solidFill>
              <a:schemeClr val="accent3">
                <a:lumMod val="75000"/>
              </a:schemeClr>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lnSpcReduction="10000"/>
          </a:bodyPr>
          <a:lstStyle/>
          <a:p>
            <a:r>
              <a:rPr lang="ru-RU" dirty="0" smtClean="0"/>
              <a:t>Лошади на этих барельефах изображены мускулистыми и в хорошей кондиции, что свидетельствует о хорошем за ними уходе. Для этих изображений характерно то, что лошади имеют прямые ноги, лишь позже их стали изображать в более естественных для движения позах. Барельефы из </a:t>
            </a:r>
            <a:r>
              <a:rPr lang="ru-RU" dirty="0" err="1" smtClean="0"/>
              <a:t>Нимруда</a:t>
            </a:r>
            <a:r>
              <a:rPr lang="ru-RU" dirty="0" smtClean="0"/>
              <a:t>, датируемые 865-860 гг. до н.э. На них изображены лучники верхом без седла на красивых жеребцах. Барельеф демонстрирует также конную сбрую тех времен.</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Барельеф из </a:t>
            </a:r>
            <a:r>
              <a:rPr lang="ru-RU" dirty="0" err="1" smtClean="0"/>
              <a:t>Нимруда</a:t>
            </a:r>
            <a:endParaRPr lang="ru-RU" dirty="0"/>
          </a:p>
        </p:txBody>
      </p:sp>
      <p:pic>
        <p:nvPicPr>
          <p:cNvPr id="4" name="Содержимое 3" descr="800px-Britishmuseumassyrianrelieftwohorsemennimrud.jpg"/>
          <p:cNvPicPr>
            <a:picLocks noGrp="1" noChangeAspect="1"/>
          </p:cNvPicPr>
          <p:nvPr>
            <p:ph sz="quarter" idx="1"/>
          </p:nvPr>
        </p:nvPicPr>
        <p:blipFill>
          <a:blip r:embed="rId2" cstate="print"/>
          <a:stretch>
            <a:fillRect/>
          </a:stretch>
        </p:blipFill>
        <p:spPr>
          <a:xfrm>
            <a:off x="1403648" y="1844824"/>
            <a:ext cx="6282309" cy="4366205"/>
          </a:xfrm>
          <a:ln>
            <a:solidFill>
              <a:schemeClr val="accent3">
                <a:lumMod val="75000"/>
              </a:schemeClr>
            </a:solidFill>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132</TotalTime>
  <Words>1574</Words>
  <Application>Microsoft Office PowerPoint</Application>
  <PresentationFormat>Экран (4:3)</PresentationFormat>
  <Paragraphs>50</Paragraphs>
  <Slides>40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Официальная</vt:lpstr>
      <vt:lpstr>Лошади в искусстве</vt:lpstr>
      <vt:lpstr>Слайд 2</vt:lpstr>
      <vt:lpstr>Наскальный рисунок из Франции</vt:lpstr>
      <vt:lpstr>Слайд 4</vt:lpstr>
      <vt:lpstr>Изображение из Нойкса</vt:lpstr>
      <vt:lpstr>Слайд 6</vt:lpstr>
      <vt:lpstr>Каменный барельефы из Ниневии</vt:lpstr>
      <vt:lpstr>Слайд 8</vt:lpstr>
      <vt:lpstr>Барельеф из Нимруда</vt:lpstr>
      <vt:lpstr>Слайд 10</vt:lpstr>
      <vt:lpstr>Квадрига Святого Марка</vt:lpstr>
      <vt:lpstr>Слайд 12</vt:lpstr>
      <vt:lpstr>Всадники с западного фриза Парфенона</vt:lpstr>
      <vt:lpstr>Слайд 14</vt:lpstr>
      <vt:lpstr>Терракотовые скульптуры лошадей</vt:lpstr>
      <vt:lpstr>Слайд 16</vt:lpstr>
      <vt:lpstr>«Кавалькада волхвов»</vt:lpstr>
      <vt:lpstr>Слайд 18</vt:lpstr>
      <vt:lpstr>«Времена года. Май»</vt:lpstr>
      <vt:lpstr>Слайд 20</vt:lpstr>
      <vt:lpstr>«Битва при Сан-Марино»</vt:lpstr>
      <vt:lpstr>«Бернардино Делла Сиарда падает с лошади»</vt:lpstr>
      <vt:lpstr>«Святой Георгий и дракон»</vt:lpstr>
      <vt:lpstr>«Ночная охота»</vt:lpstr>
      <vt:lpstr>Слайд 25</vt:lpstr>
      <vt:lpstr>«Верховой портрет Карла I»</vt:lpstr>
      <vt:lpstr>Слайд 27</vt:lpstr>
      <vt:lpstr>«Карл I, король Англии, на охоте»</vt:lpstr>
      <vt:lpstr>Слайд 29</vt:lpstr>
      <vt:lpstr>«Верховой портрет Филиппа IV»</vt:lpstr>
      <vt:lpstr>Слайд 31</vt:lpstr>
      <vt:lpstr>«Дерби в Эпсоме»</vt:lpstr>
      <vt:lpstr>Слайд 33</vt:lpstr>
      <vt:lpstr>«Арабская фантазия»</vt:lpstr>
      <vt:lpstr>Слайд 35</vt:lpstr>
      <vt:lpstr>«Whistlejacket»</vt:lpstr>
      <vt:lpstr>Слайд 37</vt:lpstr>
      <vt:lpstr>«Перед стартом»</vt:lpstr>
      <vt:lpstr>Слайд 39</vt:lpstr>
      <vt:lpstr>«Охотник с гончими»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Лошади в искусстве</dc:title>
  <dc:subject>Лошади в искусстве</dc:subject>
  <dc:creator>www.zooclub.ru</dc:creator>
  <cp:keywords>животные, лошади</cp:keywords>
  <dc:description>Данная презентация может быть использована в личных целях, но не может быть опубликована в интернете на других сайтах. Текст презентации опубликован по адресу  
http://www.zooclub.ru/horses/295.shtml  и охраняется Законом об Авторском праве!</dc:description>
  <cp:lastModifiedBy>user1</cp:lastModifiedBy>
  <cp:revision>16</cp:revision>
  <dcterms:created xsi:type="dcterms:W3CDTF">2014-02-17T21:17:37Z</dcterms:created>
  <dcterms:modified xsi:type="dcterms:W3CDTF">2016-07-11T07:25:46Z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