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72" r:id="rId19"/>
    <p:sldId id="274"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58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5BF84B-3A5B-4C0B-A935-27C405400C78}" type="datetimeFigureOut">
              <a:rPr lang="ru-RU" smtClean="0"/>
              <a:pPr/>
              <a:t>11.07.2016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5AA6AE-6625-4355-BFB0-1E67860D198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http://zooclub.ru/horses/302.shtml </a:t>
            </a:r>
            <a:endParaRPr lang="ru-RU" dirty="0"/>
          </a:p>
        </p:txBody>
      </p:sp>
      <p:sp>
        <p:nvSpPr>
          <p:cNvPr id="4" name="Номер слайда 3"/>
          <p:cNvSpPr>
            <a:spLocks noGrp="1"/>
          </p:cNvSpPr>
          <p:nvPr>
            <p:ph type="sldNum" sz="quarter" idx="10"/>
          </p:nvPr>
        </p:nvSpPr>
        <p:spPr/>
        <p:txBody>
          <a:bodyPr/>
          <a:lstStyle/>
          <a:p>
            <a:fld id="{0E5AA6AE-6625-4355-BFB0-1E67860D198D}" type="slidenum">
              <a:rPr lang="ru-RU" smtClean="0"/>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183D1DF8-3F57-4214-8B38-D282C20799BC}" type="slidenum">
              <a:rPr lang="ru-RU" smtClean="0"/>
              <a:pPr/>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3D1DF8-3F57-4214-8B38-D282C20799BC}"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3D1DF8-3F57-4214-8B38-D282C20799BC}"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83D1DF8-3F57-4214-8B38-D282C20799BC}"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183D1DF8-3F57-4214-8B38-D282C20799BC}"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3D1DF8-3F57-4214-8B38-D282C20799BC}"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83D1DF8-3F57-4214-8B38-D282C20799BC}"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83D1DF8-3F57-4214-8B38-D282C20799BC}"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83D1DF8-3F57-4214-8B38-D282C20799BC}"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3D1DF8-3F57-4214-8B38-D282C20799BC}"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EB678C9-DBCF-48C8-8061-3146AE0220F7}" type="datetimeFigureOut">
              <a:rPr lang="ru-RU" smtClean="0"/>
              <a:pPr/>
              <a:t>11.07.2016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83D1DF8-3F57-4214-8B38-D282C20799BC}"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EB678C9-DBCF-48C8-8061-3146AE0220F7}" type="datetimeFigureOut">
              <a:rPr lang="ru-RU" smtClean="0"/>
              <a:pPr/>
              <a:t>11.07.2016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83D1DF8-3F57-4214-8B38-D282C20799BC}"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2492896"/>
            <a:ext cx="9144000" cy="1152128"/>
          </a:xfrm>
        </p:spPr>
        <p:txBody>
          <a:bodyPr>
            <a:normAutofit/>
          </a:bodyPr>
          <a:lstStyle/>
          <a:p>
            <a:r>
              <a:rPr lang="ru-RU" sz="4400" dirty="0" smtClean="0">
                <a:effectLst>
                  <a:outerShdw blurRad="38100" dist="38100" dir="2700000" algn="tl">
                    <a:srgbClr val="000000">
                      <a:alpha val="43137"/>
                    </a:srgbClr>
                  </a:outerShdw>
                </a:effectLst>
              </a:rPr>
              <a:t>Лошадь в мире человека</a:t>
            </a:r>
            <a:endParaRPr lang="ru-RU" sz="4400" dirty="0">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a:xfrm>
            <a:off x="683568" y="3717032"/>
            <a:ext cx="7632848" cy="1368152"/>
          </a:xfrm>
        </p:spPr>
        <p:txBody>
          <a:bodyPr>
            <a:noAutofit/>
          </a:bodyPr>
          <a:lstStyle/>
          <a:p>
            <a:pPr algn="l"/>
            <a:r>
              <a:rPr lang="ru-RU" sz="1800" dirty="0" smtClean="0"/>
              <a:t>Лошади являются, безусловно, одними из самых полезных животных для человека. С древних времен их использовали в пищу, для производства шкур, для работы в сельском хозяйстве и промышленности, </a:t>
            </a:r>
            <a:r>
              <a:rPr lang="en-US" sz="1800" dirty="0" smtClean="0"/>
              <a:t/>
            </a:r>
            <a:br>
              <a:rPr lang="en-US" sz="1800" dirty="0" smtClean="0"/>
            </a:br>
            <a:r>
              <a:rPr lang="ru-RU" sz="1800" dirty="0" smtClean="0"/>
              <a:t>как военного помощника, как средство передвижения и </a:t>
            </a:r>
            <a:r>
              <a:rPr lang="en-US" sz="1800" dirty="0" smtClean="0"/>
              <a:t/>
            </a:r>
            <a:br>
              <a:rPr lang="en-US" sz="1800" dirty="0" smtClean="0"/>
            </a:br>
            <a:r>
              <a:rPr lang="ru-RU" sz="1800" dirty="0" smtClean="0"/>
              <a:t>просто для удовольствия.</a:t>
            </a:r>
            <a:endParaRPr lang="ru-RU" sz="1800" dirty="0"/>
          </a:p>
        </p:txBody>
      </p:sp>
      <p:pic>
        <p:nvPicPr>
          <p:cNvPr id="5" name="Рисунок 4" descr="horse-clipart-Horse4.gif"/>
          <p:cNvPicPr>
            <a:picLocks noChangeAspect="1"/>
          </p:cNvPicPr>
          <p:nvPr/>
        </p:nvPicPr>
        <p:blipFill>
          <a:blip r:embed="rId3" cstate="print"/>
          <a:stretch>
            <a:fillRect/>
          </a:stretch>
        </p:blipFill>
        <p:spPr>
          <a:xfrm>
            <a:off x="6588224" y="4293096"/>
            <a:ext cx="2267322" cy="2368697"/>
          </a:xfrm>
          <a:prstGeom prst="rect">
            <a:avLst/>
          </a:prstGeom>
        </p:spPr>
      </p:pic>
      <p:pic>
        <p:nvPicPr>
          <p:cNvPr id="6" name="Рисунок 5" descr="horse-clipart-Horse6.gif"/>
          <p:cNvPicPr>
            <a:picLocks noChangeAspect="1"/>
          </p:cNvPicPr>
          <p:nvPr/>
        </p:nvPicPr>
        <p:blipFill>
          <a:blip r:embed="rId4" cstate="print"/>
          <a:stretch>
            <a:fillRect/>
          </a:stretch>
        </p:blipFill>
        <p:spPr>
          <a:xfrm flipH="1">
            <a:off x="323528" y="188640"/>
            <a:ext cx="2808312" cy="2832203"/>
          </a:xfrm>
          <a:prstGeom prst="rect">
            <a:avLst/>
          </a:prstGeom>
        </p:spPr>
      </p:pic>
      <p:sp>
        <p:nvSpPr>
          <p:cNvPr id="7" name="TextBox 6"/>
          <p:cNvSpPr txBox="1"/>
          <p:nvPr/>
        </p:nvSpPr>
        <p:spPr>
          <a:xfrm>
            <a:off x="7236296" y="188640"/>
            <a:ext cx="1721946" cy="338554"/>
          </a:xfrm>
          <a:prstGeom prst="rect">
            <a:avLst/>
          </a:prstGeom>
          <a:noFill/>
        </p:spPr>
        <p:txBody>
          <a:bodyPr wrap="none" rtlCol="0">
            <a:spAutoFit/>
          </a:bodyPr>
          <a:lstStyle/>
          <a:p>
            <a:r>
              <a:rPr lang="en-US" sz="1600" dirty="0" smtClean="0"/>
              <a:t>www.zooclub.ru</a:t>
            </a:r>
            <a:endParaRPr lang="ru-RU" sz="1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760680"/>
          </a:xfrm>
        </p:spPr>
        <p:txBody>
          <a:bodyPr>
            <a:normAutofit fontScale="92500"/>
          </a:bodyPr>
          <a:lstStyle/>
          <a:p>
            <a:r>
              <a:rPr lang="ru-RU" dirty="0" smtClean="0">
                <a:solidFill>
                  <a:schemeClr val="accent1">
                    <a:lumMod val="60000"/>
                    <a:lumOff val="40000"/>
                  </a:schemeClr>
                </a:solidFill>
              </a:rPr>
              <a:t>Лошадь с древних времен очень важную роль в жизни человека.</a:t>
            </a:r>
            <a:r>
              <a:rPr lang="ru-RU" dirty="0" smtClean="0"/>
              <a:t> И сейчас в некоторых культурах, например, у казахов, лошадь является неотъемлемой частью жизни людей. В некоторых странах лошади до сих пор используются в сельском хозяйстве и для перемещения, а во многих труднодоступных районах, например, высокогорных, лошадь всегда будет иметь преимущество перед трактором. Между прочим, сейчас появилась тенденция и в высокоразвитых в техническом плане странах заменять моторизированную технику лошадьми, что обусловлено высокой </a:t>
            </a:r>
            <a:r>
              <a:rPr lang="ru-RU" dirty="0" err="1" smtClean="0"/>
              <a:t>экологичностью</a:t>
            </a:r>
            <a:r>
              <a:rPr lang="ru-RU" dirty="0" smtClean="0"/>
              <a:t> и экономичностью их использования.</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Farmer_plowing_in_Fahrenwalde,_Mecklenburg-Vorpommern,_Germany.jpg"/>
          <p:cNvPicPr>
            <a:picLocks noGrp="1" noChangeAspect="1"/>
          </p:cNvPicPr>
          <p:nvPr>
            <p:ph idx="1"/>
          </p:nvPr>
        </p:nvPicPr>
        <p:blipFill>
          <a:blip r:embed="rId2" cstate="print"/>
          <a:stretch>
            <a:fillRect/>
          </a:stretch>
        </p:blipFill>
        <p:spPr>
          <a:xfrm>
            <a:off x="827584" y="476672"/>
            <a:ext cx="7624621" cy="5718466"/>
          </a:xfrm>
          <a:ln>
            <a:solidFill>
              <a:schemeClr val="tx2">
                <a:lumMod val="50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32688"/>
          </a:xfrm>
        </p:spPr>
        <p:txBody>
          <a:bodyPr>
            <a:normAutofit/>
          </a:bodyPr>
          <a:lstStyle/>
          <a:p>
            <a:r>
              <a:rPr lang="ru-RU" dirty="0" smtClean="0"/>
              <a:t>Тем не менее, с приходом эры механизации роль лошадей в жизни человека несколько изменилась. Более того, для упряжных пород, которых ранее использовали в промышленности и в сельском хозяйстве, наступили тяжелые времена, некоторым из них даже грозит вымирание. Ассоциации заводчиков этих пород прикладывают сегодня огромные усилия, чтобы сохранить этих лошадей. </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800px-Horse_drawn_wagon_for_street_cleaning.jpg"/>
          <p:cNvPicPr>
            <a:picLocks noGrp="1" noChangeAspect="1"/>
          </p:cNvPicPr>
          <p:nvPr>
            <p:ph idx="1"/>
          </p:nvPr>
        </p:nvPicPr>
        <p:blipFill>
          <a:blip r:embed="rId2" cstate="print"/>
          <a:stretch>
            <a:fillRect/>
          </a:stretch>
        </p:blipFill>
        <p:spPr>
          <a:xfrm>
            <a:off x="539552" y="836712"/>
            <a:ext cx="8014850" cy="5400005"/>
          </a:xfrm>
          <a:ln>
            <a:solidFill>
              <a:schemeClr val="tx2">
                <a:lumMod val="50000"/>
              </a:schemeClr>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32688"/>
          </a:xfrm>
        </p:spPr>
        <p:txBody>
          <a:bodyPr>
            <a:normAutofit/>
          </a:bodyPr>
          <a:lstStyle/>
          <a:p>
            <a:r>
              <a:rPr lang="ru-RU" dirty="0" smtClean="0"/>
              <a:t>Многие упряжные породы часто скрещиваются с легкими, например, с английскими чистокровными лошадьми, чтобы получить верховых лошадей средней тяжести. Некоторые пивовары в Англии и в Европе, в том числе и в России, имеют специальные конюшни и разводят там упряжных лошадей, таких как </a:t>
            </a:r>
            <a:r>
              <a:rPr lang="ru-RU" dirty="0" err="1" smtClean="0"/>
              <a:t>шайрская</a:t>
            </a:r>
            <a:r>
              <a:rPr lang="ru-RU" dirty="0" smtClean="0"/>
              <a:t>, клейдесдальская и </a:t>
            </a:r>
            <a:r>
              <a:rPr lang="ru-RU" dirty="0" err="1" smtClean="0"/>
              <a:t>ютская</a:t>
            </a:r>
            <a:r>
              <a:rPr lang="ru-RU" dirty="0" smtClean="0"/>
              <a:t> породы, которых запрягают в </a:t>
            </a:r>
            <a:r>
              <a:rPr lang="ru-RU" dirty="0" err="1" smtClean="0"/>
              <a:t>пивоварные</a:t>
            </a:r>
            <a:r>
              <a:rPr lang="ru-RU" dirty="0" smtClean="0"/>
              <a:t> тележки и используют в рекламных целях на улицах городов, в том числе и во время фестивалей и праздников.</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OBC 1940s.jpg"/>
          <p:cNvPicPr>
            <a:picLocks noGrp="1" noChangeAspect="1"/>
          </p:cNvPicPr>
          <p:nvPr>
            <p:ph idx="1"/>
          </p:nvPr>
        </p:nvPicPr>
        <p:blipFill>
          <a:blip r:embed="rId2" cstate="print"/>
          <a:stretch>
            <a:fillRect/>
          </a:stretch>
        </p:blipFill>
        <p:spPr>
          <a:xfrm>
            <a:off x="467544" y="908720"/>
            <a:ext cx="8160568" cy="5023850"/>
          </a:xfrm>
          <a:ln>
            <a:solidFill>
              <a:schemeClr val="tx2">
                <a:lumMod val="50000"/>
              </a:schemeClr>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616664"/>
          </a:xfrm>
        </p:spPr>
        <p:txBody>
          <a:bodyPr/>
          <a:lstStyle/>
          <a:p>
            <a:r>
              <a:rPr lang="ru-RU" dirty="0" smtClean="0"/>
              <a:t>Сегодня лошади и пони используются в основном для любительской верховой езды и в спорте. Меняется и облик старинных пород. Например, если раньше </a:t>
            </a:r>
            <a:r>
              <a:rPr lang="ru-RU" dirty="0" err="1" smtClean="0"/>
              <a:t>олденбургская</a:t>
            </a:r>
            <a:r>
              <a:rPr lang="ru-RU" dirty="0" smtClean="0"/>
              <a:t> и ганноверская лошади были достаточно тяжелы, то сегодня их облик облагородился, и их используют для верховой езды и спорта (конкура, выездки).</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67.jpg"/>
          <p:cNvPicPr>
            <a:picLocks noGrp="1" noChangeAspect="1"/>
          </p:cNvPicPr>
          <p:nvPr>
            <p:ph idx="1"/>
          </p:nvPr>
        </p:nvPicPr>
        <p:blipFill>
          <a:blip r:embed="rId2" cstate="print"/>
          <a:stretch>
            <a:fillRect/>
          </a:stretch>
        </p:blipFill>
        <p:spPr>
          <a:xfrm>
            <a:off x="755576" y="332656"/>
            <a:ext cx="7711017" cy="5783263"/>
          </a:xfrm>
          <a:ln>
            <a:solidFill>
              <a:schemeClr val="tx2">
                <a:lumMod val="50000"/>
              </a:schemeClr>
            </a:solidFill>
          </a:ln>
        </p:spPr>
      </p:pic>
      <p:sp>
        <p:nvSpPr>
          <p:cNvPr id="5" name="TextBox 4"/>
          <p:cNvSpPr txBox="1"/>
          <p:nvPr/>
        </p:nvSpPr>
        <p:spPr>
          <a:xfrm>
            <a:off x="2915816" y="6309320"/>
            <a:ext cx="3315651" cy="369332"/>
          </a:xfrm>
          <a:prstGeom prst="rect">
            <a:avLst/>
          </a:prstGeom>
          <a:noFill/>
        </p:spPr>
        <p:txBody>
          <a:bodyPr wrap="none" rtlCol="0">
            <a:spAutoFit/>
          </a:bodyPr>
          <a:lstStyle/>
          <a:p>
            <a:r>
              <a:rPr lang="ru-RU" dirty="0" err="1" smtClean="0"/>
              <a:t>Олденбургская</a:t>
            </a:r>
            <a:r>
              <a:rPr lang="ru-RU" dirty="0" smtClean="0"/>
              <a:t> порода лошадей</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688672"/>
          </a:xfrm>
        </p:spPr>
        <p:txBody>
          <a:bodyPr>
            <a:normAutofit fontScale="92500" lnSpcReduction="10000"/>
          </a:bodyPr>
          <a:lstStyle/>
          <a:p>
            <a:r>
              <a:rPr lang="ru-RU" b="1" dirty="0" smtClean="0">
                <a:solidFill>
                  <a:schemeClr val="accent1">
                    <a:lumMod val="60000"/>
                    <a:lumOff val="40000"/>
                  </a:schemeClr>
                </a:solidFill>
              </a:rPr>
              <a:t>Война. </a:t>
            </a:r>
            <a:r>
              <a:rPr lang="ru-RU" dirty="0" smtClean="0"/>
              <a:t>Лошади играли огромную роль при ведении военных действий в древности. Первые войны с использованием лошадей, предположительно, начались около 500 г. до н.э., когда лошадей запрягали в колесницы. Далее греки начали использовать в войнах всадников верхом на лошадях, вооруженных луками и стрелами. В те времена еще не использовались седла и стремена, поэтому воевать верхом на коне было своего рода большим мастерством. </a:t>
            </a:r>
          </a:p>
          <a:p>
            <a:endParaRPr lang="ru-RU" dirty="0" smtClean="0"/>
          </a:p>
          <a:p>
            <a:r>
              <a:rPr lang="ru-RU" dirty="0" smtClean="0"/>
              <a:t>Во времена Древнего Рима лошади использовались, преимущественно, для того, чтобы привозить и увозить воинов с полей сражения, а сами сражения происходили между пешими.</a:t>
            </a:r>
          </a:p>
          <a:p>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egio-X-Gemina.jpg"/>
          <p:cNvPicPr>
            <a:picLocks noGrp="1" noChangeAspect="1"/>
          </p:cNvPicPr>
          <p:nvPr>
            <p:ph idx="1"/>
          </p:nvPr>
        </p:nvPicPr>
        <p:blipFill>
          <a:blip r:embed="rId2" cstate="print"/>
          <a:stretch>
            <a:fillRect/>
          </a:stretch>
        </p:blipFill>
        <p:spPr>
          <a:xfrm>
            <a:off x="253151" y="1844824"/>
            <a:ext cx="8538745" cy="3492475"/>
          </a:xfrm>
          <a:ln>
            <a:solidFill>
              <a:schemeClr val="tx2">
                <a:lumMod val="50000"/>
              </a:schemeClr>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32688"/>
          </a:xfrm>
        </p:spPr>
        <p:txBody>
          <a:bodyPr>
            <a:normAutofit fontScale="92500" lnSpcReduction="20000"/>
          </a:bodyPr>
          <a:lstStyle/>
          <a:p>
            <a:r>
              <a:rPr lang="ru-RU" dirty="0" smtClean="0">
                <a:solidFill>
                  <a:schemeClr val="accent1">
                    <a:lumMod val="60000"/>
                    <a:lumOff val="40000"/>
                  </a:schemeClr>
                </a:solidFill>
              </a:rPr>
              <a:t>Лошади - очень приспособленные животные</a:t>
            </a:r>
            <a:r>
              <a:rPr lang="ru-RU" dirty="0" smtClean="0"/>
              <a:t>, которые могут жить в различных широтах при различных температурах и окружающих условиях. Так, например, пони </a:t>
            </a:r>
            <a:r>
              <a:rPr lang="ru-RU" dirty="0" err="1" smtClean="0"/>
              <a:t>бхути</a:t>
            </a:r>
            <a:r>
              <a:rPr lang="ru-RU" dirty="0" smtClean="0"/>
              <a:t> и </a:t>
            </a:r>
            <a:r>
              <a:rPr lang="ru-RU" dirty="0" err="1" smtClean="0"/>
              <a:t>спити</a:t>
            </a:r>
            <a:r>
              <a:rPr lang="ru-RU" dirty="0" smtClean="0"/>
              <a:t>, которые живут в индийских Гималаях, хорошо приспособлены к высокогорью и при этом они плохо переносят высокую влажность и температуру, если спускаются в низины. </a:t>
            </a:r>
          </a:p>
          <a:p>
            <a:endParaRPr lang="ru-RU" dirty="0" smtClean="0"/>
          </a:p>
          <a:p>
            <a:r>
              <a:rPr lang="ru-RU" dirty="0" smtClean="0"/>
              <a:t>Ахалтекинская лошадь исключительно хорошо приспособлена к суровому климату пустыни Каракумы в Туркмении. Широко известен случай, произошедший в 1935 году, когда всадники на ахалтекинских лошадях добрались из Ашхабада в Москву. За 84 дня они преодолели 4 тысячи километров долгого и сложного путешествия, в том числе и через пустыню.</a:t>
            </a:r>
            <a:endParaRPr lang="ru-R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32688"/>
          </a:xfrm>
        </p:spPr>
        <p:txBody>
          <a:bodyPr>
            <a:normAutofit fontScale="92500" lnSpcReduction="10000"/>
          </a:bodyPr>
          <a:lstStyle/>
          <a:p>
            <a:r>
              <a:rPr lang="ru-RU" dirty="0" smtClean="0"/>
              <a:t>Вплоть </a:t>
            </a:r>
            <a:r>
              <a:rPr lang="ru-RU" dirty="0" smtClean="0">
                <a:solidFill>
                  <a:schemeClr val="accent1">
                    <a:lumMod val="60000"/>
                    <a:lumOff val="40000"/>
                  </a:schemeClr>
                </a:solidFill>
              </a:rPr>
              <a:t>до 15-го века в Англии лошади были небольшие и невысокие</a:t>
            </a:r>
            <a:r>
              <a:rPr lang="ru-RU" dirty="0" smtClean="0"/>
              <a:t>, особенно по нынешним меркам. Генриху VIII пришлось приложить много усилий, чтобы заставить своих подданных разводить более крупных лошадей. Лошади на европейском континенте были выше и мощнее, поэтому начался их экспорт в Великобританию. </a:t>
            </a:r>
          </a:p>
          <a:p>
            <a:endParaRPr lang="ru-RU" dirty="0" smtClean="0"/>
          </a:p>
          <a:p>
            <a:r>
              <a:rPr lang="ru-RU" dirty="0" smtClean="0"/>
              <a:t>Впоследствии, когда появились рыцари в тяжелом обмундировании, заводчикам пришлось разводить средне тяжелых лошадей, которые были в состоянии выдержать вес облаченного в доспехи всадника. Обмундирование рыцаря весило около 150 кг, поэтому лошади должны были быть достаточно крупными и сильными.</a:t>
            </a:r>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knight_and_his_horse_by_teonora-d4uudyl.jpg"/>
          <p:cNvPicPr>
            <a:picLocks noGrp="1" noChangeAspect="1"/>
          </p:cNvPicPr>
          <p:nvPr>
            <p:ph idx="1"/>
          </p:nvPr>
        </p:nvPicPr>
        <p:blipFill>
          <a:blip r:embed="rId2" cstate="print"/>
          <a:stretch>
            <a:fillRect/>
          </a:stretch>
        </p:blipFill>
        <p:spPr>
          <a:xfrm>
            <a:off x="467544" y="764704"/>
            <a:ext cx="8105603" cy="5400358"/>
          </a:xfrm>
          <a:ln>
            <a:solidFill>
              <a:schemeClr val="tx2">
                <a:lumMod val="50000"/>
              </a:schemeClr>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760680"/>
          </a:xfrm>
        </p:spPr>
        <p:txBody>
          <a:bodyPr>
            <a:normAutofit lnSpcReduction="10000"/>
          </a:bodyPr>
          <a:lstStyle/>
          <a:p>
            <a:r>
              <a:rPr lang="ru-RU" dirty="0" smtClean="0">
                <a:solidFill>
                  <a:schemeClr val="accent1">
                    <a:lumMod val="60000"/>
                    <a:lumOff val="40000"/>
                  </a:schemeClr>
                </a:solidFill>
              </a:rPr>
              <a:t>В 1651 году Оливер Кромвель исключил из британской армии тяжелых лошадей </a:t>
            </a:r>
            <a:r>
              <a:rPr lang="ru-RU" dirty="0" smtClean="0"/>
              <a:t>и начал импортировать арабских лошадей, которые были более легкими, резвыми и подвижными. </a:t>
            </a:r>
          </a:p>
          <a:p>
            <a:endParaRPr lang="ru-RU" dirty="0" smtClean="0"/>
          </a:p>
          <a:p>
            <a:endParaRPr lang="ru-RU" dirty="0" smtClean="0"/>
          </a:p>
          <a:p>
            <a:r>
              <a:rPr lang="ru-RU" dirty="0" smtClean="0">
                <a:solidFill>
                  <a:schemeClr val="accent1">
                    <a:lumMod val="60000"/>
                    <a:lumOff val="40000"/>
                  </a:schemeClr>
                </a:solidFill>
              </a:rPr>
              <a:t>Первая мировая война стала последней войной, где массово использовались лошади</a:t>
            </a:r>
            <a:r>
              <a:rPr lang="ru-RU" dirty="0" smtClean="0"/>
              <a:t>. Так, в английской армии насчитывалось около миллиона лошадей, мулов и </a:t>
            </a:r>
            <a:r>
              <a:rPr lang="ru-RU" dirty="0" err="1" smtClean="0"/>
              <a:t>мулиц</a:t>
            </a:r>
            <a:r>
              <a:rPr lang="ru-RU" dirty="0" smtClean="0"/>
              <a:t>. С тех пор военные лошади Англии используются для королевских выездов и парадов, а также под седлом у гвардейцев, несущих службу возле Букингемского дворца. </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large-9780857040848.jpg"/>
          <p:cNvPicPr>
            <a:picLocks noGrp="1" noChangeAspect="1"/>
          </p:cNvPicPr>
          <p:nvPr>
            <p:ph idx="1"/>
          </p:nvPr>
        </p:nvPicPr>
        <p:blipFill>
          <a:blip r:embed="rId2" cstate="print"/>
          <a:stretch>
            <a:fillRect/>
          </a:stretch>
        </p:blipFill>
        <p:spPr>
          <a:xfrm>
            <a:off x="899592" y="260648"/>
            <a:ext cx="7560840" cy="6250295"/>
          </a:xfrm>
          <a:ln>
            <a:solidFill>
              <a:schemeClr val="tx2">
                <a:lumMod val="50000"/>
              </a:schemeClr>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616664"/>
          </a:xfrm>
        </p:spPr>
        <p:txBody>
          <a:bodyPr>
            <a:normAutofit/>
          </a:bodyPr>
          <a:lstStyle/>
          <a:p>
            <a:r>
              <a:rPr lang="ru-RU" b="1" dirty="0" smtClean="0">
                <a:solidFill>
                  <a:schemeClr val="accent1">
                    <a:lumMod val="60000"/>
                    <a:lumOff val="40000"/>
                  </a:schemeClr>
                </a:solidFill>
              </a:rPr>
              <a:t>Средство передвижения</a:t>
            </a:r>
            <a:r>
              <a:rPr lang="ru-RU" dirty="0" smtClean="0"/>
              <a:t>. С тех пор, как была одомашнена лошадь, ее использование как средство передвижения для человека было неоценимым. До сих пор ведутся споры насчет того, когда именно впервые человек стал использовать лошадь для верховой езды и в упряжи. Свидетельства тому, что лошадь с древних времен была знакома с уздой, находят на древних раскопках, например, в Иране (2000-1900 гг. до н.э.), в Украине (4200-3750 гг. до н.э.). Однако, несмотря на это, седла и стремена начали использовать еще очень нескоро.</a:t>
            </a:r>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ancient-horse-bridle-tack-450x351.gif"/>
          <p:cNvPicPr>
            <a:picLocks noGrp="1" noChangeAspect="1"/>
          </p:cNvPicPr>
          <p:nvPr>
            <p:ph idx="1"/>
          </p:nvPr>
        </p:nvPicPr>
        <p:blipFill>
          <a:blip r:embed="rId2" cstate="print"/>
          <a:stretch>
            <a:fillRect/>
          </a:stretch>
        </p:blipFill>
        <p:spPr>
          <a:xfrm>
            <a:off x="899592" y="404664"/>
            <a:ext cx="7560840" cy="5897455"/>
          </a:xfrm>
          <a:ln>
            <a:solidFill>
              <a:schemeClr val="tx2">
                <a:lumMod val="50000"/>
              </a:schemeClr>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688672"/>
          </a:xfrm>
        </p:spPr>
        <p:txBody>
          <a:bodyPr>
            <a:normAutofit/>
          </a:bodyPr>
          <a:lstStyle/>
          <a:p>
            <a:r>
              <a:rPr lang="ru-RU" dirty="0" smtClean="0"/>
              <a:t>Вероятно, задолго до того, как начали использовать в упряжи лошадей, запрягали волов и ослов как упряжных животных. Первые возы делали с деревянными колесами и осью посередине, с каждой стороны к которой запрягалось по одной лошади. Первые упряжки были сделаны в виде ярма, которое было закреплено на холке у вола. Это был очень удобный способ, однако для лошадей он не годился. </a:t>
            </a:r>
            <a:r>
              <a:rPr lang="ru-RU" dirty="0" smtClean="0">
                <a:solidFill>
                  <a:schemeClr val="accent1">
                    <a:lumMod val="60000"/>
                    <a:lumOff val="40000"/>
                  </a:schemeClr>
                </a:solidFill>
              </a:rPr>
              <a:t>"Современный" хомут был изобретен в средние века</a:t>
            </a:r>
            <a:r>
              <a:rPr lang="ru-RU" dirty="0" smtClean="0"/>
              <a:t>. </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2.jpg"/>
          <p:cNvPicPr>
            <a:picLocks noGrp="1" noChangeAspect="1"/>
          </p:cNvPicPr>
          <p:nvPr>
            <p:ph idx="1"/>
          </p:nvPr>
        </p:nvPicPr>
        <p:blipFill>
          <a:blip r:embed="rId2" cstate="print"/>
          <a:stretch>
            <a:fillRect/>
          </a:stretch>
        </p:blipFill>
        <p:spPr>
          <a:xfrm>
            <a:off x="251520" y="1340768"/>
            <a:ext cx="8548432" cy="4426867"/>
          </a:xfrm>
          <a:ln>
            <a:solidFill>
              <a:schemeClr val="tx2">
                <a:lumMod val="50000"/>
              </a:schemeClr>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32656"/>
            <a:ext cx="8229600" cy="5976704"/>
          </a:xfrm>
        </p:spPr>
        <p:txBody>
          <a:bodyPr>
            <a:normAutofit fontScale="85000" lnSpcReduction="20000"/>
          </a:bodyPr>
          <a:lstStyle/>
          <a:p>
            <a:r>
              <a:rPr lang="ru-RU" dirty="0" smtClean="0">
                <a:solidFill>
                  <a:schemeClr val="accent1">
                    <a:lumMod val="60000"/>
                    <a:lumOff val="40000"/>
                  </a:schemeClr>
                </a:solidFill>
              </a:rPr>
              <a:t>Первые экипажи представляли собой очень тяжелые повозки</a:t>
            </a:r>
            <a:r>
              <a:rPr lang="ru-RU" dirty="0" smtClean="0"/>
              <a:t>, которые часто не имели элементарной амортизации. В них впрягались крупные тяжелые лошади, которые были в состоянии тащить эти экипажи по неровным, разбитым и грязным дорогам. В Англии первый общественный дилижанс появился в 16-м веке. Обычно в него запрягали четверку лошадей, и он следовал согласно заранее составленному расписанию. </a:t>
            </a:r>
          </a:p>
          <a:p>
            <a:endParaRPr lang="ru-RU" dirty="0" smtClean="0"/>
          </a:p>
          <a:p>
            <a:r>
              <a:rPr lang="ru-RU" dirty="0" smtClean="0"/>
              <a:t>С улучшением дорог и самих экипажей, постепенно можно было заменить тяжелых упряжных лошадей на более легкие породы. Голландия стала первой страной, которая значительно улучшила качество дорог, многие из которых были проложены вдоль каналов. Со временем экипажи все более усовершенствовались и становились удобнее и комфортнее. Богатые люди начали покупать собственные выезды, для того чтобы с комфортом путешествовать по стране.</a:t>
            </a:r>
            <a:endParaRPr lang="ru-R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3.jpg"/>
          <p:cNvPicPr>
            <a:picLocks noGrp="1" noChangeAspect="1"/>
          </p:cNvPicPr>
          <p:nvPr>
            <p:ph idx="1"/>
          </p:nvPr>
        </p:nvPicPr>
        <p:blipFill>
          <a:blip r:embed="rId2" cstate="print"/>
          <a:stretch>
            <a:fillRect/>
          </a:stretch>
        </p:blipFill>
        <p:spPr>
          <a:xfrm>
            <a:off x="467544" y="620688"/>
            <a:ext cx="8106072" cy="5328992"/>
          </a:xfrm>
          <a:ln>
            <a:solidFill>
              <a:schemeClr val="tx2">
                <a:lumMod val="50000"/>
              </a:schemeClr>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ВАЛЛ\лошади\ахалтеке (3).jpg"/>
          <p:cNvPicPr>
            <a:picLocks noChangeAspect="1" noChangeArrowheads="1"/>
          </p:cNvPicPr>
          <p:nvPr/>
        </p:nvPicPr>
        <p:blipFill>
          <a:blip r:embed="rId2" cstate="print"/>
          <a:srcRect/>
          <a:stretch>
            <a:fillRect/>
          </a:stretch>
        </p:blipFill>
        <p:spPr bwMode="auto">
          <a:xfrm>
            <a:off x="755576" y="332656"/>
            <a:ext cx="7596336" cy="5697252"/>
          </a:xfrm>
          <a:prstGeom prst="rect">
            <a:avLst/>
          </a:prstGeom>
          <a:noFill/>
          <a:ln>
            <a:solidFill>
              <a:schemeClr val="tx2">
                <a:lumMod val="50000"/>
              </a:schemeClr>
            </a:solidFill>
          </a:ln>
        </p:spPr>
      </p:pic>
      <p:sp>
        <p:nvSpPr>
          <p:cNvPr id="5" name="TextBox 4"/>
          <p:cNvSpPr txBox="1"/>
          <p:nvPr/>
        </p:nvSpPr>
        <p:spPr>
          <a:xfrm>
            <a:off x="3203848" y="6237312"/>
            <a:ext cx="2458109" cy="369332"/>
          </a:xfrm>
          <a:prstGeom prst="rect">
            <a:avLst/>
          </a:prstGeom>
          <a:noFill/>
        </p:spPr>
        <p:txBody>
          <a:bodyPr wrap="none" rtlCol="0">
            <a:spAutoFit/>
          </a:bodyPr>
          <a:lstStyle/>
          <a:p>
            <a:r>
              <a:rPr lang="ru-RU" dirty="0" smtClean="0"/>
              <a:t>Ахалтекинская лошадь</a:t>
            </a:r>
            <a:endParaRPr lang="ru-RU"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688672"/>
          </a:xfrm>
        </p:spPr>
        <p:txBody>
          <a:bodyPr>
            <a:normAutofit fontScale="92500" lnSpcReduction="20000"/>
          </a:bodyPr>
          <a:lstStyle/>
          <a:p>
            <a:r>
              <a:rPr lang="ru-RU" dirty="0" smtClean="0">
                <a:solidFill>
                  <a:schemeClr val="accent1">
                    <a:lumMod val="60000"/>
                    <a:lumOff val="40000"/>
                  </a:schemeClr>
                </a:solidFill>
              </a:rPr>
              <a:t>В конце 19 века появилась конная железная дорога, а также конные омнибусы</a:t>
            </a:r>
            <a:r>
              <a:rPr lang="ru-RU" dirty="0" smtClean="0"/>
              <a:t>. Вагоны по железной дороге тянули, как правило, четыре лошади, которые двигались со скоростью около 10-11 км/ч. На железной дороге еще долго после изобретения паровоза использовалась лошадиная сила: на пригородном сообщении и между небольшими населенными пунктами.</a:t>
            </a:r>
          </a:p>
          <a:p>
            <a:endParaRPr lang="ru-RU" dirty="0" smtClean="0"/>
          </a:p>
          <a:p>
            <a:r>
              <a:rPr lang="ru-RU" dirty="0" smtClean="0"/>
              <a:t>Любимыми упряжными лошадьми на европейском континенте были </a:t>
            </a:r>
            <a:r>
              <a:rPr lang="ru-RU" dirty="0" err="1" smtClean="0"/>
              <a:t>олденбургские</a:t>
            </a:r>
            <a:r>
              <a:rPr lang="ru-RU" dirty="0" smtClean="0"/>
              <a:t>, ганноверские и </a:t>
            </a:r>
            <a:r>
              <a:rPr lang="ru-RU" dirty="0" err="1" smtClean="0"/>
              <a:t>голштинские</a:t>
            </a:r>
            <a:r>
              <a:rPr lang="ru-RU" dirty="0" smtClean="0"/>
              <a:t> лошади, а в Англии пользовались спросом </a:t>
            </a:r>
            <a:r>
              <a:rPr lang="ru-RU" dirty="0" err="1" smtClean="0"/>
              <a:t>клевелендские</a:t>
            </a:r>
            <a:r>
              <a:rPr lang="ru-RU" dirty="0" smtClean="0"/>
              <a:t> гнедые и английские чистокровные. Следует отметить, что многие породы, которые когда-то использовались в качестве упряжных, теперь с успехом применяют под седло и для спорта. </a:t>
            </a:r>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4.jpg"/>
          <p:cNvPicPr>
            <a:picLocks noGrp="1" noChangeAspect="1"/>
          </p:cNvPicPr>
          <p:nvPr>
            <p:ph idx="1"/>
          </p:nvPr>
        </p:nvPicPr>
        <p:blipFill>
          <a:blip r:embed="rId2" cstate="print"/>
          <a:stretch>
            <a:fillRect/>
          </a:stretch>
        </p:blipFill>
        <p:spPr>
          <a:xfrm>
            <a:off x="467544" y="1196752"/>
            <a:ext cx="8343774" cy="4254276"/>
          </a:xfrm>
          <a:ln>
            <a:solidFill>
              <a:schemeClr val="tx2">
                <a:lumMod val="50000"/>
              </a:schemeClr>
            </a:solid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688672"/>
          </a:xfrm>
        </p:spPr>
        <p:txBody>
          <a:bodyPr>
            <a:normAutofit fontScale="85000" lnSpcReduction="20000"/>
          </a:bodyPr>
          <a:lstStyle/>
          <a:p>
            <a:r>
              <a:rPr lang="ru-RU" b="1" dirty="0" smtClean="0">
                <a:solidFill>
                  <a:schemeClr val="accent1">
                    <a:lumMod val="60000"/>
                    <a:lumOff val="40000"/>
                  </a:schemeClr>
                </a:solidFill>
              </a:rPr>
              <a:t>Промышленность и торговля</a:t>
            </a:r>
            <a:r>
              <a:rPr lang="ru-RU" dirty="0" smtClean="0"/>
              <a:t>. Лошадь играла в промышленности долгие годы очень важную роль, а с тех пор как ее стали запрягать, она в значительной степени способствовала развитию торговли. С помощью лошадей люди получили возможность путешествовать, перевозить товар, а следовательно, торговать с соседними государствами. </a:t>
            </a:r>
          </a:p>
          <a:p>
            <a:endParaRPr lang="ru-RU" dirty="0" smtClean="0"/>
          </a:p>
          <a:p>
            <a:r>
              <a:rPr lang="ru-RU" dirty="0" smtClean="0">
                <a:solidFill>
                  <a:schemeClr val="accent1">
                    <a:lumMod val="60000"/>
                    <a:lumOff val="40000"/>
                  </a:schemeClr>
                </a:solidFill>
              </a:rPr>
              <a:t>Хан </a:t>
            </a:r>
            <a:r>
              <a:rPr lang="ru-RU" dirty="0" err="1" smtClean="0">
                <a:solidFill>
                  <a:schemeClr val="accent1">
                    <a:lumMod val="60000"/>
                    <a:lumOff val="40000"/>
                  </a:schemeClr>
                </a:solidFill>
              </a:rPr>
              <a:t>Чубилай</a:t>
            </a:r>
            <a:r>
              <a:rPr lang="ru-RU" dirty="0" smtClean="0">
                <a:solidFill>
                  <a:schemeClr val="accent1">
                    <a:lumMod val="60000"/>
                    <a:lumOff val="40000"/>
                  </a:schemeClr>
                </a:solidFill>
              </a:rPr>
              <a:t>, внук Чингисхана, организовал первую конную курьерскую службу</a:t>
            </a:r>
            <a:r>
              <a:rPr lang="ru-RU" dirty="0" smtClean="0"/>
              <a:t>, которая охватывала всю империю. В какой-то мере она стала прародительницей современной почтовой службы. Почтовые экипажи, в которые запрягались лошади, начали использоваться в 19-м веке, когда улучшилось качество дорог. За соблюдение расписания и постоянный резвый темп движения лошади расплачивались своим здоровьем - редкая из них выдерживала на этой работе больше четырех лет.</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5.jpg"/>
          <p:cNvPicPr>
            <a:picLocks noGrp="1" noChangeAspect="1"/>
          </p:cNvPicPr>
          <p:nvPr>
            <p:ph idx="1"/>
          </p:nvPr>
        </p:nvPicPr>
        <p:blipFill>
          <a:blip r:embed="rId2" cstate="print"/>
          <a:stretch>
            <a:fillRect/>
          </a:stretch>
        </p:blipFill>
        <p:spPr>
          <a:xfrm>
            <a:off x="323528" y="1340768"/>
            <a:ext cx="8418115" cy="4390092"/>
          </a:xfrm>
          <a:ln>
            <a:solidFill>
              <a:schemeClr val="tx2">
                <a:lumMod val="50000"/>
              </a:schemeClr>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908720"/>
            <a:ext cx="8229600" cy="5400640"/>
          </a:xfrm>
        </p:spPr>
        <p:txBody>
          <a:bodyPr/>
          <a:lstStyle/>
          <a:p>
            <a:r>
              <a:rPr lang="ru-RU" dirty="0" smtClean="0"/>
              <a:t>Лошадь широко использовалась и в промышленности, особенно на шахтах, где работали тысячи пони, проводивших всю свою жизнь под землей и в прямом смысле слова, не видя белого света. Многие из этих пони слепли. </a:t>
            </a:r>
          </a:p>
          <a:p>
            <a:endParaRPr lang="ru-RU" dirty="0" smtClean="0"/>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6.jpg"/>
          <p:cNvPicPr>
            <a:picLocks noGrp="1" noChangeAspect="1"/>
          </p:cNvPicPr>
          <p:nvPr>
            <p:ph idx="1"/>
          </p:nvPr>
        </p:nvPicPr>
        <p:blipFill>
          <a:blip r:embed="rId2" cstate="print"/>
          <a:stretch>
            <a:fillRect/>
          </a:stretch>
        </p:blipFill>
        <p:spPr>
          <a:xfrm>
            <a:off x="323528" y="1196752"/>
            <a:ext cx="8319283" cy="4354859"/>
          </a:xfrm>
          <a:ln>
            <a:solidFill>
              <a:schemeClr val="tx2">
                <a:lumMod val="50000"/>
              </a:schemeClr>
            </a:solid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688672"/>
          </a:xfrm>
        </p:spPr>
        <p:txBody>
          <a:bodyPr>
            <a:normAutofit fontScale="92500" lnSpcReduction="10000"/>
          </a:bodyPr>
          <a:lstStyle/>
          <a:p>
            <a:r>
              <a:rPr lang="ru-RU" b="1" dirty="0" smtClean="0">
                <a:solidFill>
                  <a:schemeClr val="accent1">
                    <a:lumMod val="60000"/>
                    <a:lumOff val="40000"/>
                  </a:schemeClr>
                </a:solidFill>
              </a:rPr>
              <a:t>Перенос грузов</a:t>
            </a:r>
            <a:r>
              <a:rPr lang="ru-RU" dirty="0" smtClean="0"/>
              <a:t>. Вьючные животные имеют на спине, как правило, специальное седло или корзину для груза. Лошади и пони использовались в качестве вьючных животных в тех местностях, куда невозможно было добраться на телегах и упряжках. </a:t>
            </a:r>
          </a:p>
          <a:p>
            <a:endParaRPr lang="ru-RU" dirty="0" smtClean="0"/>
          </a:p>
          <a:p>
            <a:r>
              <a:rPr lang="ru-RU" dirty="0" smtClean="0"/>
              <a:t>Во многих гористых странах, например, в Тибете или Монголии, пони до сих пор являются незаменимым средством передвижения и переноса грузов в труднодоступные районы. Кроме того, лошади до сих пор участвуют как вьючные животные в охотах. Так, когда охотник убивает оленя, то разделывает тушу, а лошадь использует для ее перевозки.</a:t>
            </a:r>
            <a:endParaRPr lang="ru-R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7.jpg"/>
          <p:cNvPicPr>
            <a:picLocks noGrp="1" noChangeAspect="1"/>
          </p:cNvPicPr>
          <p:nvPr>
            <p:ph idx="1"/>
          </p:nvPr>
        </p:nvPicPr>
        <p:blipFill>
          <a:blip r:embed="rId2" cstate="print"/>
          <a:stretch>
            <a:fillRect/>
          </a:stretch>
        </p:blipFill>
        <p:spPr>
          <a:xfrm>
            <a:off x="251520" y="1196752"/>
            <a:ext cx="8640960" cy="4467858"/>
          </a:xfrm>
          <a:ln>
            <a:solidFill>
              <a:schemeClr val="tx2">
                <a:lumMod val="50000"/>
              </a:schemeClr>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64704"/>
            <a:ext cx="8229600" cy="5544656"/>
          </a:xfrm>
        </p:spPr>
        <p:txBody>
          <a:bodyPr>
            <a:normAutofit/>
          </a:bodyPr>
          <a:lstStyle/>
          <a:p>
            <a:r>
              <a:rPr lang="ru-RU" dirty="0" smtClean="0"/>
              <a:t>В Англии еще совсем недавно использовали пони на оловянных шахтах на восточном побережье, а </a:t>
            </a:r>
            <a:r>
              <a:rPr lang="ru-RU" dirty="0" err="1" smtClean="0"/>
              <a:t>шетландские</a:t>
            </a:r>
            <a:r>
              <a:rPr lang="ru-RU" dirty="0" smtClean="0"/>
              <a:t> пони переносили торф в корзинах на Шетландских островах.</a:t>
            </a:r>
          </a:p>
          <a:p>
            <a:endParaRPr lang="ru-RU" dirty="0" smtClean="0"/>
          </a:p>
          <a:p>
            <a:r>
              <a:rPr lang="ru-RU" dirty="0" smtClean="0"/>
              <a:t>И сейчас не редкость увидеть во многих развитых странах пони, несущего груз, особенно в тех местах, где иное средство передвижения просто невозможно.</a:t>
            </a:r>
            <a:endParaRPr lang="ru-RU"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8.jpg"/>
          <p:cNvPicPr>
            <a:picLocks noGrp="1" noChangeAspect="1"/>
          </p:cNvPicPr>
          <p:nvPr>
            <p:ph idx="1"/>
          </p:nvPr>
        </p:nvPicPr>
        <p:blipFill>
          <a:blip r:embed="rId2" cstate="print"/>
          <a:stretch>
            <a:fillRect/>
          </a:stretch>
        </p:blipFill>
        <p:spPr>
          <a:xfrm>
            <a:off x="467544" y="1484784"/>
            <a:ext cx="8242101" cy="4185241"/>
          </a:xfrm>
          <a:ln>
            <a:solidFill>
              <a:schemeClr val="tx2">
                <a:lumMod val="50000"/>
              </a:schemeClr>
            </a:solid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76672"/>
            <a:ext cx="8229600" cy="5832688"/>
          </a:xfrm>
        </p:spPr>
        <p:txBody>
          <a:bodyPr>
            <a:normAutofit/>
          </a:bodyPr>
          <a:lstStyle/>
          <a:p>
            <a:r>
              <a:rPr lang="ru-RU" dirty="0" smtClean="0">
                <a:solidFill>
                  <a:schemeClr val="accent1">
                    <a:lumMod val="60000"/>
                    <a:lumOff val="40000"/>
                  </a:schemeClr>
                </a:solidFill>
              </a:rPr>
              <a:t>Столетиями выводили люди различные породы лошадей</a:t>
            </a:r>
            <a:r>
              <a:rPr lang="ru-RU" dirty="0" smtClean="0"/>
              <a:t>, каждая из которых прекрасно приспосабливалась к окружающим ее условиями. Считается, что первые различия между лошадьми стали появляться, когда были одомашнены первые лошади и запряжены в обозы и телеги. </a:t>
            </a:r>
            <a:br>
              <a:rPr lang="ru-RU" dirty="0" smtClean="0"/>
            </a:br>
            <a:endParaRPr lang="ru-RU" dirty="0" smtClean="0"/>
          </a:p>
          <a:p>
            <a:r>
              <a:rPr lang="ru-RU" dirty="0" smtClean="0"/>
              <a:t>Мифы о кентаврах появились, как думают некоторые исследователи, когда люди впервые увидели всадника верхом на лошади. Со стороны всадник и лошадь производили впечатление единого существа - получеловека - полулошади.</a:t>
            </a:r>
            <a:endParaRPr lang="ru-RU"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8"/>
            <a:ext cx="8229600" cy="5688672"/>
          </a:xfrm>
        </p:spPr>
        <p:txBody>
          <a:bodyPr>
            <a:normAutofit fontScale="85000" lnSpcReduction="20000"/>
          </a:bodyPr>
          <a:lstStyle/>
          <a:p>
            <a:r>
              <a:rPr lang="ru-RU" b="1" dirty="0" smtClean="0">
                <a:solidFill>
                  <a:schemeClr val="accent1">
                    <a:lumMod val="60000"/>
                    <a:lumOff val="40000"/>
                  </a:schemeClr>
                </a:solidFill>
              </a:rPr>
              <a:t>Сельское хозяйство</a:t>
            </a:r>
            <a:r>
              <a:rPr lang="ru-RU" dirty="0" smtClean="0"/>
              <a:t>. Хотя лошади работали в сельском хозяйстве уже тысячи лет, особый вклад они внесли в 18 и 19-м веках, когда постепенно вытеснили волов. В зависимости от климата и окружающих условий в разных странах были выведены различные породы. </a:t>
            </a:r>
          </a:p>
          <a:p>
            <a:endParaRPr lang="ru-RU" dirty="0" smtClean="0"/>
          </a:p>
          <a:p>
            <a:r>
              <a:rPr lang="ru-RU" dirty="0" smtClean="0"/>
              <a:t>С сельскохозяйственными работами наилучшим образом справлялись такие породы как </a:t>
            </a:r>
            <a:r>
              <a:rPr lang="ru-RU" dirty="0" err="1" smtClean="0"/>
              <a:t>шайры</a:t>
            </a:r>
            <a:r>
              <a:rPr lang="ru-RU" dirty="0" smtClean="0"/>
              <a:t>, </a:t>
            </a:r>
            <a:r>
              <a:rPr lang="ru-RU" dirty="0" err="1" smtClean="0"/>
              <a:t>клейдесдалы</a:t>
            </a:r>
            <a:r>
              <a:rPr lang="ru-RU" dirty="0" smtClean="0"/>
              <a:t>, першероны, в гористых областях, например, в Шотландии, широко использовались местные породы пони. </a:t>
            </a:r>
          </a:p>
          <a:p>
            <a:endParaRPr lang="ru-RU" dirty="0" smtClean="0"/>
          </a:p>
          <a:p>
            <a:r>
              <a:rPr lang="ru-RU" dirty="0" smtClean="0"/>
              <a:t>Лошади и сейчас используются в некоторых областях Северной и Южной Америки, Австралии для работы со стадами скота, а некоторые фермеры и сегодня имеют в своем хозяйстве пару лошадей, работающих там, где невозможна работа трактора. </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XL photo of draft horses.jpg"/>
          <p:cNvPicPr>
            <a:picLocks noGrp="1" noChangeAspect="1"/>
          </p:cNvPicPr>
          <p:nvPr>
            <p:ph idx="1"/>
          </p:nvPr>
        </p:nvPicPr>
        <p:blipFill>
          <a:blip r:embed="rId2" cstate="print"/>
          <a:stretch>
            <a:fillRect/>
          </a:stretch>
        </p:blipFill>
        <p:spPr>
          <a:xfrm>
            <a:off x="539552" y="764704"/>
            <a:ext cx="8089774" cy="5414063"/>
          </a:xfrm>
          <a:ln>
            <a:solidFill>
              <a:schemeClr val="tx2">
                <a:lumMod val="50000"/>
              </a:schemeClr>
            </a:solid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616664"/>
          </a:xfrm>
        </p:spPr>
        <p:txBody>
          <a:bodyPr>
            <a:normAutofit/>
          </a:bodyPr>
          <a:lstStyle/>
          <a:p>
            <a:r>
              <a:rPr lang="ru-RU" b="1" dirty="0" smtClean="0">
                <a:solidFill>
                  <a:schemeClr val="accent1">
                    <a:lumMod val="60000"/>
                    <a:lumOff val="40000"/>
                  </a:schemeClr>
                </a:solidFill>
              </a:rPr>
              <a:t>Полиция.</a:t>
            </a:r>
            <a:r>
              <a:rPr lang="ru-RU" dirty="0" smtClean="0"/>
              <a:t> Первая конная полиция была основана в 1758 году в Лондоне. И с тех пор лошади играют очень важную роль в работе полиции, особенно во время патрулирования различных массовых мероприятий (парадов, карнавалов, концертов и т.д.), а также улиц, парков, скверов и др. Лошади, которые работают в полиции, проходят перед этим интенсивный тренинг, который учит их оставаться спокойными в толпе, при различных взрывах, выстрелах и др.</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9.jpg"/>
          <p:cNvPicPr>
            <a:picLocks noGrp="1" noChangeAspect="1"/>
          </p:cNvPicPr>
          <p:nvPr>
            <p:ph idx="1"/>
          </p:nvPr>
        </p:nvPicPr>
        <p:blipFill>
          <a:blip r:embed="rId2" cstate="print"/>
          <a:stretch>
            <a:fillRect/>
          </a:stretch>
        </p:blipFill>
        <p:spPr>
          <a:xfrm>
            <a:off x="385806" y="1268760"/>
            <a:ext cx="8482536" cy="4431630"/>
          </a:xfrm>
          <a:ln>
            <a:solidFill>
              <a:schemeClr val="tx2">
                <a:lumMod val="50000"/>
              </a:schemeClr>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ВАЛЛ\лошади\всадник (6).jpg"/>
          <p:cNvPicPr>
            <a:picLocks noChangeAspect="1" noChangeArrowheads="1"/>
          </p:cNvPicPr>
          <p:nvPr/>
        </p:nvPicPr>
        <p:blipFill>
          <a:blip r:embed="rId2" cstate="print"/>
          <a:srcRect/>
          <a:stretch>
            <a:fillRect/>
          </a:stretch>
        </p:blipFill>
        <p:spPr bwMode="auto">
          <a:xfrm>
            <a:off x="683568" y="548680"/>
            <a:ext cx="7655158" cy="5741369"/>
          </a:xfrm>
          <a:prstGeom prst="rect">
            <a:avLst/>
          </a:prstGeom>
          <a:noFill/>
          <a:ln>
            <a:solidFill>
              <a:schemeClr val="tx2">
                <a:lumMod val="50000"/>
              </a:schemeClr>
            </a:solid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92696"/>
            <a:ext cx="8229600" cy="5616664"/>
          </a:xfrm>
        </p:spPr>
        <p:txBody>
          <a:bodyPr>
            <a:normAutofit fontScale="92500" lnSpcReduction="20000"/>
          </a:bodyPr>
          <a:lstStyle/>
          <a:p>
            <a:r>
              <a:rPr lang="ru-RU" dirty="0" smtClean="0"/>
              <a:t>Первые рисунки изображают всадника, сидящего на лошади в необычной для нас манере - на спине, ближе к крупу. Изображения ассирийцев, сделанные в 800 году до н.э. уже демонстрируют современную посадку человека на лошади - сразу за холкой. Вероятно, именно с этого времени люди стали использовать именно этот способ верховой езды. </a:t>
            </a:r>
            <a:br>
              <a:rPr lang="ru-RU" dirty="0" smtClean="0"/>
            </a:br>
            <a:endParaRPr lang="ru-RU" dirty="0" smtClean="0"/>
          </a:p>
          <a:p>
            <a:r>
              <a:rPr lang="ru-RU" dirty="0" smtClean="0"/>
              <a:t>До наших дней сохранились барельефы, на которых изображены ассирийские вельможи, охотящиеся верхом. Тогда еще не было изобретено седло, а управление лошади осуществлялось с помощью узды, которой всадник управлял с помощью ноги, а руки были свободны для стрельбы из лука. Это доказывает, что даже в древние времена лошади использовались для досуга, не только исключительно в военных целях.</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Hafrat-Berd-horse-with-later-rider-Tayma-800x533.jpg"/>
          <p:cNvPicPr>
            <a:picLocks noGrp="1" noChangeAspect="1"/>
          </p:cNvPicPr>
          <p:nvPr>
            <p:ph idx="1"/>
          </p:nvPr>
        </p:nvPicPr>
        <p:blipFill>
          <a:blip r:embed="rId2" cstate="print"/>
          <a:stretch>
            <a:fillRect/>
          </a:stretch>
        </p:blipFill>
        <p:spPr>
          <a:xfrm>
            <a:off x="539552" y="908720"/>
            <a:ext cx="8105074" cy="5400005"/>
          </a:xfrm>
          <a:ln>
            <a:solidFill>
              <a:schemeClr val="tx2">
                <a:lumMod val="50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48680"/>
            <a:ext cx="8229600" cy="5760680"/>
          </a:xfrm>
        </p:spPr>
        <p:txBody>
          <a:bodyPr>
            <a:normAutofit/>
          </a:bodyPr>
          <a:lstStyle/>
          <a:p>
            <a:r>
              <a:rPr lang="ru-RU" dirty="0" smtClean="0">
                <a:solidFill>
                  <a:schemeClr val="accent1">
                    <a:lumMod val="60000"/>
                    <a:lumOff val="40000"/>
                  </a:schemeClr>
                </a:solidFill>
              </a:rPr>
              <a:t>Древние греки и римляне изобрели колесницы</a:t>
            </a:r>
            <a:r>
              <a:rPr lang="ru-RU" dirty="0" smtClean="0"/>
              <a:t>, а также такой вид спортивных соревнованиях, как бега лошадей, запряженных в колесницы. В 648 г. до н.э. на Олимпийских играх ввели состязания колесниц, запряженных четверками лошадей. Одним из первых знаменитых возничих был </a:t>
            </a:r>
            <a:r>
              <a:rPr lang="ru-RU" dirty="0" err="1" smtClean="0"/>
              <a:t>Ксенофон</a:t>
            </a:r>
            <a:r>
              <a:rPr lang="ru-RU" dirty="0" smtClean="0"/>
              <a:t>, который написал первый учебник об искусстве верховой езды.</a:t>
            </a:r>
          </a:p>
          <a:p>
            <a:endParaRPr lang="ru-RU" dirty="0" smtClean="0"/>
          </a:p>
          <a:p>
            <a:r>
              <a:rPr lang="ru-RU" dirty="0" smtClean="0"/>
              <a:t>С одомашниванием лошади маленький мир начал расширять свои границы для человечества, приоткрывая перед ним новые горизонты.</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Untitled-1.jpg"/>
          <p:cNvPicPr>
            <a:picLocks noGrp="1" noChangeAspect="1"/>
          </p:cNvPicPr>
          <p:nvPr>
            <p:ph idx="1"/>
          </p:nvPr>
        </p:nvPicPr>
        <p:blipFill>
          <a:blip r:embed="rId2" cstate="print"/>
          <a:stretch>
            <a:fillRect/>
          </a:stretch>
        </p:blipFill>
        <p:spPr>
          <a:xfrm>
            <a:off x="395536" y="1412776"/>
            <a:ext cx="8050694" cy="4162165"/>
          </a:xfrm>
          <a:ln>
            <a:solidFill>
              <a:schemeClr val="tx2">
                <a:lumMod val="50000"/>
              </a:schemeClr>
            </a:solid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280</TotalTime>
  <Words>1786</Words>
  <Application>Microsoft Office PowerPoint</Application>
  <PresentationFormat>Экран (4:3)</PresentationFormat>
  <Paragraphs>55</Paragraphs>
  <Slides>43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Апекс</vt:lpstr>
      <vt:lpstr>Лошадь в мире человека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Лошадь в мире человека</dc:title>
  <dc:subject>Лошадь в мире человека</dc:subject>
  <dc:creator>www.zooclub.ru</dc:creator>
  <cp:keywords>животные, лошади</cp:keywords>
  <dc:description>Данная презентация может быть использована в личных целях, но не может быть опубликована в интернете на других сайтах. Текст презентации опубликован по адресу 
http://zooclub.ru/horses/302.shtml и охраняется Законом об Авторском праве!</dc:description>
  <cp:lastModifiedBy>user1</cp:lastModifiedBy>
  <cp:revision>12</cp:revision>
  <dcterms:created xsi:type="dcterms:W3CDTF">2015-07-23T07:06:18Z</dcterms:created>
  <dcterms:modified xsi:type="dcterms:W3CDTF">2016-07-11T07:35:45Z</dcterms:modified>
  <cp:contentStatus>Окончательное</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