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6" r:id="rId2"/>
    <p:sldId id="257" r:id="rId3"/>
    <p:sldId id="270" r:id="rId4"/>
    <p:sldId id="258" r:id="rId5"/>
    <p:sldId id="274" r:id="rId6"/>
    <p:sldId id="259" r:id="rId7"/>
    <p:sldId id="271" r:id="rId8"/>
    <p:sldId id="260" r:id="rId9"/>
    <p:sldId id="273" r:id="rId10"/>
    <p:sldId id="261" r:id="rId11"/>
    <p:sldId id="272" r:id="rId12"/>
    <p:sldId id="262" r:id="rId13"/>
    <p:sldId id="277" r:id="rId14"/>
    <p:sldId id="263" r:id="rId15"/>
    <p:sldId id="275" r:id="rId16"/>
    <p:sldId id="264" r:id="rId17"/>
    <p:sldId id="276" r:id="rId18"/>
    <p:sldId id="265" r:id="rId19"/>
    <p:sldId id="278" r:id="rId20"/>
    <p:sldId id="266" r:id="rId21"/>
    <p:sldId id="279" r:id="rId22"/>
    <p:sldId id="267" r:id="rId23"/>
    <p:sldId id="280" r:id="rId24"/>
    <p:sldId id="268" r:id="rId25"/>
    <p:sldId id="281" r:id="rId26"/>
    <p:sldId id="269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158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83B7D-8D04-4AEF-B2E6-39B88A9F40F6}" type="datetimeFigureOut">
              <a:rPr lang="ru-RU" smtClean="0"/>
              <a:pPr/>
              <a:t>08.10.2014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CA0596-5B7F-49BD-A760-16FA7BA138E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http://www.zooclub.ru/cats/73.shtml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CA0596-5B7F-49BD-A760-16FA7BA138EE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http://www.zooclub.ru/cats/73.shtml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CA0596-5B7F-49BD-A760-16FA7BA138EE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http://www.zooclub.ru/cats/73.shtml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CA0596-5B7F-49BD-A760-16FA7BA138EE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http://www.zooclub.ru/cats/73.shtml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CA0596-5B7F-49BD-A760-16FA7BA138EE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http://www.zooclub.ru/cats/73.shtml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CA0596-5B7F-49BD-A760-16FA7BA138EE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http://www.zooclub.ru/cats/73.shtml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CA0596-5B7F-49BD-A760-16FA7BA138EE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http://www.zooclub.ru/cats/73.shtml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CA0596-5B7F-49BD-A760-16FA7BA138EE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http://www.zooclub.ru/cats/73.shtml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CA0596-5B7F-49BD-A760-16FA7BA138EE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http://www.zooclub.ru/cats/73.shtml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CA0596-5B7F-49BD-A760-16FA7BA138EE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http://www.zooclub.ru/cats/73.shtml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CA0596-5B7F-49BD-A760-16FA7BA138EE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http://www.zooclub.ru/cats/73.shtml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CA0596-5B7F-49BD-A760-16FA7BA138EE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6274781A-A9E8-4AF9-A6B2-9105B5473B45}" type="datetimeFigureOut">
              <a:rPr lang="ru-RU" smtClean="0"/>
              <a:pPr/>
              <a:t>08.10.2014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6E362DC5-405D-41CE-B4B3-03D7F5FB6A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4781A-A9E8-4AF9-A6B2-9105B5473B45}" type="datetimeFigureOut">
              <a:rPr lang="ru-RU" smtClean="0"/>
              <a:pPr/>
              <a:t>08.10.2014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62DC5-405D-41CE-B4B3-03D7F5FB6A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4781A-A9E8-4AF9-A6B2-9105B5473B45}" type="datetimeFigureOut">
              <a:rPr lang="ru-RU" smtClean="0"/>
              <a:pPr/>
              <a:t>08.10.2014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62DC5-405D-41CE-B4B3-03D7F5FB6A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274781A-A9E8-4AF9-A6B2-9105B5473B45}" type="datetimeFigureOut">
              <a:rPr lang="ru-RU" smtClean="0"/>
              <a:pPr/>
              <a:t>08.10.2014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E362DC5-405D-41CE-B4B3-03D7F5FB6A0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6274781A-A9E8-4AF9-A6B2-9105B5473B45}" type="datetimeFigureOut">
              <a:rPr lang="ru-RU" smtClean="0"/>
              <a:pPr/>
              <a:t>08.10.2014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6E362DC5-405D-41CE-B4B3-03D7F5FB6A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4781A-A9E8-4AF9-A6B2-9105B5473B45}" type="datetimeFigureOut">
              <a:rPr lang="ru-RU" smtClean="0"/>
              <a:pPr/>
              <a:t>08.10.2014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62DC5-405D-41CE-B4B3-03D7F5FB6A0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4781A-A9E8-4AF9-A6B2-9105B5473B45}" type="datetimeFigureOut">
              <a:rPr lang="ru-RU" smtClean="0"/>
              <a:pPr/>
              <a:t>08.10.2014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62DC5-405D-41CE-B4B3-03D7F5FB6A0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274781A-A9E8-4AF9-A6B2-9105B5473B45}" type="datetimeFigureOut">
              <a:rPr lang="ru-RU" smtClean="0"/>
              <a:pPr/>
              <a:t>08.10.2014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E362DC5-405D-41CE-B4B3-03D7F5FB6A0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4781A-A9E8-4AF9-A6B2-9105B5473B45}" type="datetimeFigureOut">
              <a:rPr lang="ru-RU" smtClean="0"/>
              <a:pPr/>
              <a:t>08.10.2014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62DC5-405D-41CE-B4B3-03D7F5FB6A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274781A-A9E8-4AF9-A6B2-9105B5473B45}" type="datetimeFigureOut">
              <a:rPr lang="ru-RU" smtClean="0"/>
              <a:pPr/>
              <a:t>08.10.2014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E362DC5-405D-41CE-B4B3-03D7F5FB6A0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274781A-A9E8-4AF9-A6B2-9105B5473B45}" type="datetimeFigureOut">
              <a:rPr lang="ru-RU" smtClean="0"/>
              <a:pPr/>
              <a:t>08.10.2014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E362DC5-405D-41CE-B4B3-03D7F5FB6A0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274781A-A9E8-4AF9-A6B2-9105B5473B45}" type="datetimeFigureOut">
              <a:rPr lang="ru-RU" smtClean="0"/>
              <a:pPr/>
              <a:t>08.10.2014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E362DC5-405D-41CE-B4B3-03D7F5FB6A0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Домашняя кошка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(</a:t>
            </a:r>
            <a:r>
              <a:rPr lang="pt-BR" dirty="0" smtClean="0"/>
              <a:t>Felis catus, Felis silvestris domesticus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1026" name="Picture 2" descr="D:\fotogal\clip!\cats\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260648"/>
            <a:ext cx="2736304" cy="312720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876256" y="6237312"/>
            <a:ext cx="1945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www.zooclub.ru</a:t>
            </a:r>
            <a:endParaRPr lang="ru-RU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476672"/>
            <a:ext cx="7467600" cy="5997280"/>
          </a:xfrm>
        </p:spPr>
        <p:txBody>
          <a:bodyPr>
            <a:normAutofit/>
          </a:bodyPr>
          <a:lstStyle/>
          <a:p>
            <a:r>
              <a:rPr lang="ru-RU" dirty="0" smtClean="0"/>
              <a:t>Поведение: кошка активна как днем, так и ночью, в зависимости от конкретных условий проживания. Экономно сохраняет и расходует свою энергию благодаря сну, на который приходится значительная часть времени и составляет до 12-16 часов. При этом кошка может быстро уснуть практически в любой ситуации.</a:t>
            </a:r>
          </a:p>
          <a:p>
            <a:endParaRPr lang="ru-RU" dirty="0" smtClean="0"/>
          </a:p>
          <a:p>
            <a:r>
              <a:rPr lang="ru-RU" dirty="0" smtClean="0"/>
              <a:t>Органы чувств у домашней кошки хорошо развиты. Кошки могут слышать звуки вплоть до 35-40 </a:t>
            </a:r>
            <a:r>
              <a:rPr lang="ru-RU" dirty="0" err="1" smtClean="0"/>
              <a:t>кгц</a:t>
            </a:r>
            <a:r>
              <a:rPr lang="ru-RU" dirty="0" smtClean="0"/>
              <a:t>, а человек только до 20 </a:t>
            </a:r>
            <a:r>
              <a:rPr lang="ru-RU" dirty="0" err="1" smtClean="0"/>
              <a:t>кгц</a:t>
            </a:r>
            <a:r>
              <a:rPr lang="ru-RU" dirty="0" smtClean="0"/>
              <a:t>. У кошек с прямостоячими ушами, каждое ухо может двигаться независимо от остального. </a:t>
            </a:r>
          </a:p>
        </p:txBody>
      </p:sp>
      <p:pic>
        <p:nvPicPr>
          <p:cNvPr id="4" name="Рисунок 3" descr="6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 flipH="1">
            <a:off x="5515610" y="5676364"/>
            <a:ext cx="3024336" cy="100811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8250" y="928688"/>
            <a:ext cx="6667500" cy="50006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476672"/>
            <a:ext cx="7467600" cy="5997280"/>
          </a:xfrm>
        </p:spPr>
        <p:txBody>
          <a:bodyPr>
            <a:noAutofit/>
          </a:bodyPr>
          <a:lstStyle/>
          <a:p>
            <a:r>
              <a:rPr lang="ru-RU" sz="2200" dirty="0" smtClean="0"/>
              <a:t>Нюх домашней кошки в четырнадцать раз сильнее человеческого, т.к. у кошек в два раза больше чувствительных обонятельных ячеек в носу. Органом осязания служат вибриссы, которые расположены в четыре ряда на верхней губе, несколько на каждой щеке, над глазами и на подбородке.</a:t>
            </a:r>
          </a:p>
          <a:p>
            <a:endParaRPr lang="ru-RU" sz="2200" dirty="0" smtClean="0"/>
          </a:p>
          <a:p>
            <a:r>
              <a:rPr lang="ru-RU" sz="2200" dirty="0" smtClean="0"/>
              <a:t>Острые сосочки, расположенные на языке, позволяют животному отделять мясо от костей. Эти же сосочки помогают кошке в уходе за ее шерстью. </a:t>
            </a:r>
          </a:p>
          <a:p>
            <a:endParaRPr lang="ru-RU" sz="2200" dirty="0" smtClean="0"/>
          </a:p>
          <a:p>
            <a:r>
              <a:rPr lang="ru-RU" sz="2200" dirty="0" smtClean="0"/>
              <a:t>Кошки способны развить скорость до 50 км/час на короткое расстояние. Без труда могут с места заскочить на вертикальную стену более 2х метров. </a:t>
            </a:r>
            <a:endParaRPr lang="ru-RU" sz="2200" dirty="0"/>
          </a:p>
        </p:txBody>
      </p:sp>
      <p:pic>
        <p:nvPicPr>
          <p:cNvPr id="4" name="Рисунок 3" descr="6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 flipH="1">
            <a:off x="5515610" y="5676364"/>
            <a:ext cx="3024336" cy="100811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8250" y="928688"/>
            <a:ext cx="6667500" cy="50006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692696"/>
            <a:ext cx="7467600" cy="5781256"/>
          </a:xfrm>
        </p:spPr>
        <p:txBody>
          <a:bodyPr>
            <a:normAutofit/>
          </a:bodyPr>
          <a:lstStyle/>
          <a:p>
            <a:r>
              <a:rPr lang="ru-RU" sz="2200" dirty="0" smtClean="0"/>
              <a:t>Походка у кошки тихая и осторожная. Во время ходьбы кошка лапами задних ног становится точно в след передних ног, что обеспечивает лучшую опору для задних лап, когда они проходят по пересеченной местности. </a:t>
            </a:r>
            <a:br>
              <a:rPr lang="ru-RU" sz="2200" dirty="0" smtClean="0"/>
            </a:br>
            <a:endParaRPr lang="ru-RU" sz="2200" dirty="0" smtClean="0"/>
          </a:p>
          <a:p>
            <a:r>
              <a:rPr lang="ru-RU" sz="2200" dirty="0" smtClean="0"/>
              <a:t>В расслабленном состоянии когти прячутся в специальных чехлах из кожи и меха в подушечках пальцев, что позволяет сохранять их острыми, и позволяет беззвучно преследовать добычу. </a:t>
            </a:r>
            <a:br>
              <a:rPr lang="ru-RU" sz="2200" dirty="0" smtClean="0"/>
            </a:br>
            <a:endParaRPr lang="ru-RU" sz="2200" dirty="0" smtClean="0"/>
          </a:p>
          <a:p>
            <a:r>
              <a:rPr lang="ru-RU" sz="2200" dirty="0" smtClean="0"/>
              <a:t>Нормальная температура тела кошки колеблется между 38 и 39 °C, частота сердечных сокращений - 140-220 ударов за минуту.</a:t>
            </a:r>
            <a:endParaRPr lang="ru-RU" sz="2200" dirty="0"/>
          </a:p>
        </p:txBody>
      </p:sp>
      <p:pic>
        <p:nvPicPr>
          <p:cNvPr id="5" name="Рисунок 4" descr="6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 flipH="1">
            <a:off x="5515610" y="5676364"/>
            <a:ext cx="3024336" cy="100811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8250" y="928688"/>
            <a:ext cx="6667500" cy="50006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620688"/>
            <a:ext cx="7467600" cy="5853264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Для домашней кошки характерно маркировочное поведение - животные трутся мордой о различные предметы, в т.ч. о человека.</a:t>
            </a:r>
          </a:p>
          <a:p>
            <a:endParaRPr lang="ru-RU" dirty="0" smtClean="0"/>
          </a:p>
          <a:p>
            <a:r>
              <a:rPr lang="ru-RU" dirty="0" smtClean="0"/>
              <a:t>Социальная структура: домашние кошки более социальны, чем дикие и могут находиться в семейных группах. Несмотря на это охотятся кошки порознь. </a:t>
            </a:r>
          </a:p>
          <a:p>
            <a:endParaRPr lang="ru-RU" dirty="0" smtClean="0"/>
          </a:p>
          <a:p>
            <a:r>
              <a:rPr lang="ru-RU" dirty="0" smtClean="0"/>
              <a:t>Домашние кошки, проживающие на улице, иногда формируют небольшие колонии в районах, где сгруппированы источники пищи, как например мусорные баки или свалки. В таких сообществах среди животных формируется иерархия.</a:t>
            </a:r>
          </a:p>
        </p:txBody>
      </p:sp>
      <p:pic>
        <p:nvPicPr>
          <p:cNvPr id="4" name="Рисунок 3" descr="6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 flipH="1">
            <a:off x="5515610" y="5676364"/>
            <a:ext cx="3024336" cy="1008112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8250" y="928688"/>
            <a:ext cx="6667500" cy="50006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548680"/>
            <a:ext cx="7467600" cy="592527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Каждая кошка или кот удерживает за собой определенную территорию, есть и "нейтральные" области, где кошки встречаются и приветствуют друг друга. На своей территории кошки обычно агрессивно относятся к чужим котам: вначале пристально смотрят, шипят и рычат, а затем нападают. </a:t>
            </a:r>
          </a:p>
          <a:p>
            <a:endParaRPr lang="ru-RU" dirty="0" smtClean="0"/>
          </a:p>
          <a:p>
            <a:r>
              <a:rPr lang="ru-RU" dirty="0" smtClean="0"/>
              <a:t>Дерущиеся кошки поднимают и вздыбливают свой мех и выгибают их спины, чем визуально увеличивают свой размер. Во время драки своими передними лапами кошки делают мощные шлепки по морде и телу, кусаются. Половозрелые коты в течение своей жизни много раз участвуют в драках, и их легко отличить по многочисленным шрамам на теле, особенно морде. Кошки, особенно беременные или с маленькими котятами также участвуют в драках за территорию, изгоняя с нее всех кошек и котов.</a:t>
            </a:r>
            <a:endParaRPr lang="ru-RU" dirty="0"/>
          </a:p>
        </p:txBody>
      </p:sp>
      <p:pic>
        <p:nvPicPr>
          <p:cNvPr id="4" name="Рисунок 3" descr="6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 flipH="1">
            <a:off x="5515610" y="5676364"/>
            <a:ext cx="3024336" cy="1008112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8250" y="938213"/>
            <a:ext cx="6667500" cy="49815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692696"/>
            <a:ext cx="7467600" cy="5781256"/>
          </a:xfrm>
        </p:spPr>
        <p:txBody>
          <a:bodyPr>
            <a:normAutofit/>
          </a:bodyPr>
          <a:lstStyle/>
          <a:p>
            <a:r>
              <a:rPr lang="ru-RU" dirty="0" smtClean="0"/>
              <a:t>Ареал: в пределах человеческого ареала (за редким исключением).</a:t>
            </a:r>
          </a:p>
          <a:p>
            <a:endParaRPr lang="ru-RU" dirty="0" smtClean="0"/>
          </a:p>
          <a:p>
            <a:r>
              <a:rPr lang="ru-RU" dirty="0" smtClean="0"/>
              <a:t>Описание: у домашней кошки округлая голова, короткая морда, с достаточно широкими челюстями и острыми хищными зубами. Глаза большие, уши прямостоячие. На языке расположены специальные сосочки, которые помогают в питье, еде и уходе за шерстью.</a:t>
            </a:r>
          </a:p>
          <a:p>
            <a:endParaRPr lang="ru-RU" dirty="0" smtClean="0"/>
          </a:p>
          <a:p>
            <a:r>
              <a:rPr lang="ru-RU" dirty="0" smtClean="0"/>
              <a:t>Шерсть самой разной длины, в зависимости от породы кошки. Животные короткошерстных пород кошек стройнее и активнее длинноволосых. </a:t>
            </a:r>
          </a:p>
          <a:p>
            <a:endParaRPr lang="ru-RU" dirty="0"/>
          </a:p>
        </p:txBody>
      </p:sp>
      <p:pic>
        <p:nvPicPr>
          <p:cNvPr id="5" name="Рисунок 4" descr="6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 flipH="1">
            <a:off x="5515610" y="5676364"/>
            <a:ext cx="3024336" cy="1008112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548680"/>
            <a:ext cx="7467600" cy="5925272"/>
          </a:xfrm>
        </p:spPr>
        <p:txBody>
          <a:bodyPr/>
          <a:lstStyle/>
          <a:p>
            <a:r>
              <a:rPr lang="ru-RU" dirty="0" smtClean="0"/>
              <a:t>Размножение: </a:t>
            </a:r>
            <a:r>
              <a:rPr lang="ru-RU" dirty="0" err="1" smtClean="0"/>
              <a:t>течные</a:t>
            </a:r>
            <a:r>
              <a:rPr lang="ru-RU" dirty="0" smtClean="0"/>
              <a:t> кошки громко кричат, сообщая всем местным котам о ее готовности к спариванию. Самцы, ухаживающие за самкой, собираются в группу, воют, метят сильной пахнущей мочой окружающие предметы, дерутся за самку. Победитель - спаривается с кошкой. В кошачьем пенисе есть специальная косточка, направленная назад, которая во время спаривания стимулирует самку для овуляции и зачатия. В течение течки самка может спариться с несколькими самцами и от них у нее могут роиться разные котята. Самка приносит потомство 2-3 раза в год. Самец в выращивании потомства участия не принимает.</a:t>
            </a:r>
            <a:endParaRPr lang="ru-RU" dirty="0"/>
          </a:p>
        </p:txBody>
      </p:sp>
      <p:pic>
        <p:nvPicPr>
          <p:cNvPr id="4" name="Рисунок 3" descr="6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 flipH="1">
            <a:off x="5515610" y="5676364"/>
            <a:ext cx="3024336" cy="1008112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8250" y="928688"/>
            <a:ext cx="6667500" cy="50006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620688"/>
            <a:ext cx="7467600" cy="5853264"/>
          </a:xfrm>
        </p:spPr>
        <p:txBody>
          <a:bodyPr/>
          <a:lstStyle/>
          <a:p>
            <a:r>
              <a:rPr lang="ru-RU" dirty="0" smtClean="0"/>
              <a:t>Сезон/период размножения: круглогодичный. </a:t>
            </a:r>
          </a:p>
          <a:p>
            <a:endParaRPr lang="ru-RU" dirty="0" smtClean="0"/>
          </a:p>
          <a:p>
            <a:r>
              <a:rPr lang="ru-RU" dirty="0" smtClean="0"/>
              <a:t>Половое созревание: коты в 5-7 </a:t>
            </a:r>
            <a:r>
              <a:rPr lang="ru-RU" dirty="0" err="1" smtClean="0"/>
              <a:t>мес</a:t>
            </a:r>
            <a:r>
              <a:rPr lang="ru-RU" dirty="0" smtClean="0"/>
              <a:t>, кошки 4-9 мес. </a:t>
            </a:r>
          </a:p>
          <a:p>
            <a:endParaRPr lang="ru-RU" dirty="0" smtClean="0"/>
          </a:p>
          <a:p>
            <a:r>
              <a:rPr lang="ru-RU" dirty="0" smtClean="0"/>
              <a:t>Беременность: длится 63-65 дней.</a:t>
            </a:r>
          </a:p>
          <a:p>
            <a:endParaRPr lang="ru-RU" dirty="0" smtClean="0"/>
          </a:p>
          <a:p>
            <a:r>
              <a:rPr lang="ru-RU" dirty="0" smtClean="0"/>
              <a:t>Потомство: самка рождает 3-8 слепых беспомощных котенка. Глаза открываются на 10 день. </a:t>
            </a:r>
          </a:p>
          <a:p>
            <a:r>
              <a:rPr lang="ru-RU" dirty="0" smtClean="0"/>
              <a:t>Лактация длится до 4 недель. В 8-14 недель котята становятся полностью самостоятельными.</a:t>
            </a:r>
            <a:endParaRPr lang="ru-RU" dirty="0"/>
          </a:p>
        </p:txBody>
      </p:sp>
      <p:pic>
        <p:nvPicPr>
          <p:cNvPr id="4" name="Рисунок 3" descr="6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 flipH="1">
            <a:off x="5515610" y="5676364"/>
            <a:ext cx="3024336" cy="1008112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8250" y="928688"/>
            <a:ext cx="6667500" cy="50006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692696"/>
            <a:ext cx="7467600" cy="5781256"/>
          </a:xfrm>
        </p:spPr>
        <p:txBody>
          <a:bodyPr/>
          <a:lstStyle/>
          <a:p>
            <a:r>
              <a:rPr lang="ru-RU" dirty="0" smtClean="0"/>
              <a:t>Польза/вред для человека: в природе домашние кошки регулируют численность грызунов. </a:t>
            </a:r>
            <a:br>
              <a:rPr lang="ru-RU" dirty="0" smtClean="0"/>
            </a:br>
            <a:endParaRPr lang="ru-RU" dirty="0" smtClean="0"/>
          </a:p>
          <a:p>
            <a:r>
              <a:rPr lang="ru-RU" dirty="0" smtClean="0"/>
              <a:t>Кошки являются переносчиками ряда заболеваний, опасных для человека, например, бешенство, болезнь "кошачьих царапин", внутренних паразитов и пр. </a:t>
            </a:r>
            <a:br>
              <a:rPr lang="ru-RU" dirty="0" smtClean="0"/>
            </a:br>
            <a:endParaRPr lang="ru-RU" dirty="0" smtClean="0"/>
          </a:p>
          <a:p>
            <a:r>
              <a:rPr lang="ru-RU" dirty="0" smtClean="0"/>
              <a:t>Кошки являются хозяевами кошачьих блох, которые кусают и людей. </a:t>
            </a:r>
            <a:br>
              <a:rPr lang="ru-RU" dirty="0" smtClean="0"/>
            </a:br>
            <a:endParaRPr lang="ru-RU" dirty="0" smtClean="0"/>
          </a:p>
          <a:p>
            <a:r>
              <a:rPr lang="ru-RU" dirty="0" smtClean="0"/>
              <a:t>Наносят вред, уничтожая мелких птиц и млекопитающих.</a:t>
            </a:r>
            <a:endParaRPr lang="ru-RU" dirty="0"/>
          </a:p>
        </p:txBody>
      </p:sp>
      <p:pic>
        <p:nvPicPr>
          <p:cNvPr id="4" name="Рисунок 3" descr="6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 flipH="1">
            <a:off x="5515610" y="5676364"/>
            <a:ext cx="3024336" cy="1008112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8250" y="928688"/>
            <a:ext cx="6667500" cy="50006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908720"/>
            <a:ext cx="7467600" cy="5565232"/>
          </a:xfrm>
        </p:spPr>
        <p:txBody>
          <a:bodyPr/>
          <a:lstStyle/>
          <a:p>
            <a:r>
              <a:rPr lang="ru-RU" dirty="0" smtClean="0"/>
              <a:t>Популяция/статус сохранения: домашняя кошка произошла от степной (ливийской) кошки. Африканские дикие кошки присутствовали в городах более 7,000 лет тому назад; а были одомашнены в Египте около 4,000 лет назад. </a:t>
            </a:r>
            <a:br>
              <a:rPr lang="ru-RU" dirty="0" smtClean="0"/>
            </a:br>
            <a:endParaRPr lang="ru-RU" dirty="0" smtClean="0"/>
          </a:p>
          <a:p>
            <a:r>
              <a:rPr lang="ru-RU" dirty="0" smtClean="0"/>
              <a:t>Изначально человек приручил кошку для помощи борьбы с грызунами, но возможно, истинное приручение, имело под собой религиозное основание.</a:t>
            </a:r>
            <a:endParaRPr lang="ru-RU" dirty="0"/>
          </a:p>
        </p:txBody>
      </p:sp>
      <p:pic>
        <p:nvPicPr>
          <p:cNvPr id="4" name="Рисунок 3" descr="6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 flipH="1">
            <a:off x="5515610" y="5676364"/>
            <a:ext cx="3024336" cy="100811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8250" y="928688"/>
            <a:ext cx="6667500" cy="50006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548680"/>
            <a:ext cx="7467600" cy="5925272"/>
          </a:xfrm>
        </p:spPr>
        <p:txBody>
          <a:bodyPr>
            <a:normAutofit/>
          </a:bodyPr>
          <a:lstStyle/>
          <a:p>
            <a:r>
              <a:rPr lang="ru-RU" dirty="0" smtClean="0"/>
              <a:t>У большинства кошек по 4 когтя на задних лапах и по 5 на передних. Когти на передних лапах обычно острее, чем на задних.</a:t>
            </a:r>
          </a:p>
          <a:p>
            <a:endParaRPr lang="ru-RU" dirty="0" smtClean="0"/>
          </a:p>
          <a:p>
            <a:r>
              <a:rPr lang="ru-RU" dirty="0" smtClean="0"/>
              <a:t>Зрение бинокулярное с углом охвата в 200' (у человека только 180'). По остроте зрение кошки значительно превосходит человеческое.</a:t>
            </a:r>
          </a:p>
          <a:p>
            <a:endParaRPr lang="ru-RU" dirty="0" smtClean="0"/>
          </a:p>
          <a:p>
            <a:r>
              <a:rPr lang="ru-RU" dirty="0" smtClean="0"/>
              <a:t>Окрас: очень разнообразен и включает в себя широкий спектр цветов: черный, белый со многими оттенками красного, огненно-рыжего, коричневого и серого. Кошка может быть одноцветной или иметь на основном фоне пятна или штриховку других цветов.</a:t>
            </a:r>
          </a:p>
        </p:txBody>
      </p:sp>
      <p:pic>
        <p:nvPicPr>
          <p:cNvPr id="4" name="Рисунок 3" descr="6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 flipH="1">
            <a:off x="5515610" y="5676364"/>
            <a:ext cx="3024336" cy="100811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908720"/>
            <a:ext cx="6667500" cy="50006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620688"/>
            <a:ext cx="7467600" cy="5853264"/>
          </a:xfrm>
        </p:spPr>
        <p:txBody>
          <a:bodyPr>
            <a:normAutofit/>
          </a:bodyPr>
          <a:lstStyle/>
          <a:p>
            <a:r>
              <a:rPr lang="ru-RU" sz="2200" dirty="0" smtClean="0"/>
              <a:t>Цвет зрачка зависит различный: золотистый, зеленый, апельсиновый, голубой.</a:t>
            </a:r>
          </a:p>
          <a:p>
            <a:endParaRPr lang="ru-RU" sz="2200" dirty="0" smtClean="0"/>
          </a:p>
          <a:p>
            <a:r>
              <a:rPr lang="ru-RU" sz="2200" dirty="0" smtClean="0"/>
              <a:t>Размер: средняя длина тела 50-750 см, хвоста - 21-35 см.</a:t>
            </a:r>
          </a:p>
          <a:p>
            <a:endParaRPr lang="ru-RU" sz="2200" dirty="0" smtClean="0"/>
          </a:p>
          <a:p>
            <a:r>
              <a:rPr lang="ru-RU" sz="2200" dirty="0" smtClean="0"/>
              <a:t>Вес: коты 4,1-6,4 кг, кошки 2,2-4,5 кг. Некоторые породы, как например мейн-кун или сибирская кошка весят до 11-16 кг! Известны и очень маленькие кошки, вес которых был меньше 1,8 кг.</a:t>
            </a:r>
          </a:p>
          <a:p>
            <a:endParaRPr lang="ru-RU" sz="2200" dirty="0" smtClean="0"/>
          </a:p>
          <a:p>
            <a:r>
              <a:rPr lang="ru-RU" sz="2200" dirty="0" smtClean="0"/>
              <a:t>Продолжительность жизни: 12-16 лет, максимум до 20 лет.</a:t>
            </a:r>
            <a:endParaRPr lang="ru-RU" sz="2200" dirty="0"/>
          </a:p>
        </p:txBody>
      </p:sp>
      <p:pic>
        <p:nvPicPr>
          <p:cNvPr id="4" name="Рисунок 3" descr="6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 flipH="1">
            <a:off x="5515610" y="5676364"/>
            <a:ext cx="3024336" cy="100811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8250" y="928688"/>
            <a:ext cx="6667500" cy="50006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620688"/>
            <a:ext cx="7467600" cy="5853264"/>
          </a:xfrm>
        </p:spPr>
        <p:txBody>
          <a:bodyPr>
            <a:normAutofit/>
          </a:bodyPr>
          <a:lstStyle/>
          <a:p>
            <a:r>
              <a:rPr lang="ru-RU" dirty="0" smtClean="0"/>
              <a:t>Среда обитания: домашняя кошка живет везде, где живет человек. </a:t>
            </a:r>
          </a:p>
          <a:p>
            <a:endParaRPr lang="ru-RU" dirty="0" smtClean="0"/>
          </a:p>
          <a:p>
            <a:r>
              <a:rPr lang="ru-RU" dirty="0" smtClean="0"/>
              <a:t>Враги: в природе на кошку охотятся лисы, серые волки, совы, ястреба и другие крупные хищники.</a:t>
            </a:r>
          </a:p>
          <a:p>
            <a:endParaRPr lang="ru-RU" dirty="0" smtClean="0"/>
          </a:p>
          <a:p>
            <a:r>
              <a:rPr lang="ru-RU" dirty="0" smtClean="0"/>
              <a:t>Пища: домашняя кошка - хищник, питающийся почти исключительно мясной пищей. В природе ее добыча - это мелкие млекопитающие (грызуны) и птицы, рептилии, крупные насекомые и прочая живность. Поедает небольшое количество растительных кормов.</a:t>
            </a:r>
            <a:endParaRPr lang="ru-RU" dirty="0"/>
          </a:p>
        </p:txBody>
      </p:sp>
      <p:pic>
        <p:nvPicPr>
          <p:cNvPr id="4" name="Рисунок 3" descr="6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 flipH="1">
            <a:off x="5515610" y="5676364"/>
            <a:ext cx="3024336" cy="100811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8250" y="928688"/>
            <a:ext cx="6667500" cy="50006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85</TotalTime>
  <Words>996</Words>
  <Application>Microsoft Office PowerPoint</Application>
  <PresentationFormat>Экран (4:3)</PresentationFormat>
  <Paragraphs>81</Paragraphs>
  <Slides>26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Эркер</vt:lpstr>
      <vt:lpstr>Домашняя кошка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Домашняя кошка  </dc:title>
  <dc:creator>www.zooclub.ru</dc:creator>
  <cp:keywords>животные, кошки</cp:keywords>
  <dc:description>Данная презентация может быть использована в личных целях, но не может быть опубликована в интернете на других сайтах.</dc:description>
  <cp:lastModifiedBy>user1</cp:lastModifiedBy>
  <cp:revision>8</cp:revision>
  <dcterms:created xsi:type="dcterms:W3CDTF">2014-02-17T21:40:44Z</dcterms:created>
  <dcterms:modified xsi:type="dcterms:W3CDTF">2014-10-07T21:44:44Z</dcterms:modified>
  <cp:contentStatus>Окончательное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