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2" r:id="rId19"/>
    <p:sldId id="273" r:id="rId20"/>
    <p:sldId id="274"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F83E48-F6A6-4A26-A008-7915B3D9C031}"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8A3DA-43E9-4F3B-A1EF-602195460D3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t>
            </a:r>
            <a:r>
              <a:rPr lang="en-US" dirty="0" smtClean="0"/>
              <a:t>zooclub.ru/samye/prozhorlivye_zhivotnye.shtml</a:t>
            </a:r>
            <a:endParaRPr lang="ru-RU" dirty="0"/>
          </a:p>
        </p:txBody>
      </p:sp>
      <p:sp>
        <p:nvSpPr>
          <p:cNvPr id="4" name="Номер слайда 3"/>
          <p:cNvSpPr>
            <a:spLocks noGrp="1"/>
          </p:cNvSpPr>
          <p:nvPr>
            <p:ph type="sldNum" sz="quarter" idx="10"/>
          </p:nvPr>
        </p:nvSpPr>
        <p:spPr/>
        <p:txBody>
          <a:bodyPr/>
          <a:lstStyle/>
          <a:p>
            <a:fld id="{04A8A3DA-43E9-4F3B-A1EF-602195460D3F}"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http://zooclub.ru/samye/prozhorlivye_zhivotnye.shtml</a:t>
            </a:r>
            <a:endParaRPr lang="ru-RU" dirty="0"/>
          </a:p>
        </p:txBody>
      </p:sp>
      <p:sp>
        <p:nvSpPr>
          <p:cNvPr id="4" name="Номер слайда 3"/>
          <p:cNvSpPr>
            <a:spLocks noGrp="1"/>
          </p:cNvSpPr>
          <p:nvPr>
            <p:ph type="sldNum" sz="quarter" idx="10"/>
          </p:nvPr>
        </p:nvSpPr>
        <p:spPr/>
        <p:txBody>
          <a:bodyPr/>
          <a:lstStyle/>
          <a:p>
            <a:fld id="{04A8A3DA-43E9-4F3B-A1EF-602195460D3F}"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mtClean="0"/>
              <a:t>http://zooclub.ru/samye/prozhorlivye_zhivotnye.shtml</a:t>
            </a:r>
            <a:endParaRPr lang="ru-RU"/>
          </a:p>
        </p:txBody>
      </p:sp>
      <p:sp>
        <p:nvSpPr>
          <p:cNvPr id="4" name="Номер слайда 3"/>
          <p:cNvSpPr>
            <a:spLocks noGrp="1"/>
          </p:cNvSpPr>
          <p:nvPr>
            <p:ph type="sldNum" sz="quarter" idx="10"/>
          </p:nvPr>
        </p:nvSpPr>
        <p:spPr/>
        <p:txBody>
          <a:bodyPr/>
          <a:lstStyle/>
          <a:p>
            <a:fld id="{04A8A3DA-43E9-4F3B-A1EF-602195460D3F}"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http://zooclub.ru/samye/prozhorlivye_zhivotnye.shtml</a:t>
            </a:r>
            <a:endParaRPr lang="ru-RU" dirty="0"/>
          </a:p>
        </p:txBody>
      </p:sp>
      <p:sp>
        <p:nvSpPr>
          <p:cNvPr id="4" name="Номер слайда 3"/>
          <p:cNvSpPr>
            <a:spLocks noGrp="1"/>
          </p:cNvSpPr>
          <p:nvPr>
            <p:ph type="sldNum" sz="quarter" idx="10"/>
          </p:nvPr>
        </p:nvSpPr>
        <p:spPr/>
        <p:txBody>
          <a:bodyPr/>
          <a:lstStyle/>
          <a:p>
            <a:fld id="{04A8A3DA-43E9-4F3B-A1EF-602195460D3F}"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http://zooclub.ru/samye/prozhorlivye_zhivotnye.shtml</a:t>
            </a:r>
            <a:endParaRPr lang="ru-RU" dirty="0"/>
          </a:p>
        </p:txBody>
      </p:sp>
      <p:sp>
        <p:nvSpPr>
          <p:cNvPr id="4" name="Номер слайда 3"/>
          <p:cNvSpPr>
            <a:spLocks noGrp="1"/>
          </p:cNvSpPr>
          <p:nvPr>
            <p:ph type="sldNum" sz="quarter" idx="10"/>
          </p:nvPr>
        </p:nvSpPr>
        <p:spPr/>
        <p:txBody>
          <a:bodyPr/>
          <a:lstStyle/>
          <a:p>
            <a:fld id="{04A8A3DA-43E9-4F3B-A1EF-602195460D3F}"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http://zooclub.ru/samye/prozhorlivye_zhivotnye.shtml</a:t>
            </a:r>
            <a:endParaRPr lang="ru-RU" dirty="0"/>
          </a:p>
        </p:txBody>
      </p:sp>
      <p:sp>
        <p:nvSpPr>
          <p:cNvPr id="4" name="Номер слайда 3"/>
          <p:cNvSpPr>
            <a:spLocks noGrp="1"/>
          </p:cNvSpPr>
          <p:nvPr>
            <p:ph type="sldNum" sz="quarter" idx="10"/>
          </p:nvPr>
        </p:nvSpPr>
        <p:spPr/>
        <p:txBody>
          <a:bodyPr/>
          <a:lstStyle/>
          <a:p>
            <a:fld id="{04A8A3DA-43E9-4F3B-A1EF-602195460D3F}"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http://zooclub.ru/samye/prozhorlivye_zhivotnye.shtml</a:t>
            </a:r>
            <a:endParaRPr lang="ru-RU" dirty="0"/>
          </a:p>
        </p:txBody>
      </p:sp>
      <p:sp>
        <p:nvSpPr>
          <p:cNvPr id="4" name="Номер слайда 3"/>
          <p:cNvSpPr>
            <a:spLocks noGrp="1"/>
          </p:cNvSpPr>
          <p:nvPr>
            <p:ph type="sldNum" sz="quarter" idx="10"/>
          </p:nvPr>
        </p:nvSpPr>
        <p:spPr/>
        <p:txBody>
          <a:bodyPr/>
          <a:lstStyle/>
          <a:p>
            <a:fld id="{04A8A3DA-43E9-4F3B-A1EF-602195460D3F}"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http://zooclub.ru/samye/prozhorlivye_zhivotnye.shtml</a:t>
            </a:r>
            <a:endParaRPr lang="ru-RU" dirty="0"/>
          </a:p>
        </p:txBody>
      </p:sp>
      <p:sp>
        <p:nvSpPr>
          <p:cNvPr id="4" name="Номер слайда 3"/>
          <p:cNvSpPr>
            <a:spLocks noGrp="1"/>
          </p:cNvSpPr>
          <p:nvPr>
            <p:ph type="sldNum" sz="quarter" idx="10"/>
          </p:nvPr>
        </p:nvSpPr>
        <p:spPr/>
        <p:txBody>
          <a:bodyPr/>
          <a:lstStyle/>
          <a:p>
            <a:fld id="{04A8A3DA-43E9-4F3B-A1EF-602195460D3F}"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http://zooclub.ru/samye/prozhorlivye_zhivotnye.shtml</a:t>
            </a:r>
            <a:endParaRPr lang="ru-RU" dirty="0"/>
          </a:p>
        </p:txBody>
      </p:sp>
      <p:sp>
        <p:nvSpPr>
          <p:cNvPr id="4" name="Номер слайда 3"/>
          <p:cNvSpPr>
            <a:spLocks noGrp="1"/>
          </p:cNvSpPr>
          <p:nvPr>
            <p:ph type="sldNum" sz="quarter" idx="10"/>
          </p:nvPr>
        </p:nvSpPr>
        <p:spPr/>
        <p:txBody>
          <a:bodyPr/>
          <a:lstStyle/>
          <a:p>
            <a:fld id="{04A8A3DA-43E9-4F3B-A1EF-602195460D3F}"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http://zooclub.ru/samye/prozhorlivye_zhivotnye.shtml</a:t>
            </a:r>
            <a:endParaRPr lang="ru-RU" dirty="0"/>
          </a:p>
        </p:txBody>
      </p:sp>
      <p:sp>
        <p:nvSpPr>
          <p:cNvPr id="4" name="Номер слайда 3"/>
          <p:cNvSpPr>
            <a:spLocks noGrp="1"/>
          </p:cNvSpPr>
          <p:nvPr>
            <p:ph type="sldNum" sz="quarter" idx="10"/>
          </p:nvPr>
        </p:nvSpPr>
        <p:spPr/>
        <p:txBody>
          <a:bodyPr/>
          <a:lstStyle/>
          <a:p>
            <a:fld id="{04A8A3DA-43E9-4F3B-A1EF-602195460D3F}"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http://zooclub.ru/samye/prozhorlivye_zhivotnye.shtml</a:t>
            </a:r>
            <a:endParaRPr lang="ru-RU" dirty="0"/>
          </a:p>
        </p:txBody>
      </p:sp>
      <p:sp>
        <p:nvSpPr>
          <p:cNvPr id="4" name="Номер слайда 3"/>
          <p:cNvSpPr>
            <a:spLocks noGrp="1"/>
          </p:cNvSpPr>
          <p:nvPr>
            <p:ph type="sldNum" sz="quarter" idx="10"/>
          </p:nvPr>
        </p:nvSpPr>
        <p:spPr/>
        <p:txBody>
          <a:bodyPr/>
          <a:lstStyle/>
          <a:p>
            <a:fld id="{04A8A3DA-43E9-4F3B-A1EF-602195460D3F}"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A3D3DBA8-58F2-4C49-BD8A-B2EC779247E2}" type="datetimeFigureOut">
              <a:rPr lang="ru-RU" smtClean="0"/>
              <a:pPr/>
              <a:t>16.02.2018</a:t>
            </a:fld>
            <a:endParaRPr lang="ru-RU"/>
          </a:p>
        </p:txBody>
      </p:sp>
      <p:sp>
        <p:nvSpPr>
          <p:cNvPr id="16" name="Номер слайда 15"/>
          <p:cNvSpPr>
            <a:spLocks noGrp="1"/>
          </p:cNvSpPr>
          <p:nvPr>
            <p:ph type="sldNum" sz="quarter" idx="11"/>
          </p:nvPr>
        </p:nvSpPr>
        <p:spPr/>
        <p:txBody>
          <a:bodyPr/>
          <a:lstStyle/>
          <a:p>
            <a:fld id="{8192E9F6-7A14-4253-8858-7F0024831E6B}"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3D3DBA8-58F2-4C49-BD8A-B2EC779247E2}"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92E9F6-7A14-4253-8858-7F0024831E6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3D3DBA8-58F2-4C49-BD8A-B2EC779247E2}"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92E9F6-7A14-4253-8858-7F0024831E6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A3D3DBA8-58F2-4C49-BD8A-B2EC779247E2}" type="datetimeFigureOut">
              <a:rPr lang="ru-RU" smtClean="0"/>
              <a:pPr/>
              <a:t>16.02.2018</a:t>
            </a:fld>
            <a:endParaRPr lang="ru-RU"/>
          </a:p>
        </p:txBody>
      </p:sp>
      <p:sp>
        <p:nvSpPr>
          <p:cNvPr id="15" name="Номер слайда 14"/>
          <p:cNvSpPr>
            <a:spLocks noGrp="1"/>
          </p:cNvSpPr>
          <p:nvPr>
            <p:ph type="sldNum" sz="quarter" idx="15"/>
          </p:nvPr>
        </p:nvSpPr>
        <p:spPr/>
        <p:txBody>
          <a:bodyPr/>
          <a:lstStyle>
            <a:lvl1pPr algn="ctr">
              <a:defRPr/>
            </a:lvl1pPr>
          </a:lstStyle>
          <a:p>
            <a:fld id="{8192E9F6-7A14-4253-8858-7F0024831E6B}"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3D3DBA8-58F2-4C49-BD8A-B2EC779247E2}"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92E9F6-7A14-4253-8858-7F0024831E6B}"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A3D3DBA8-58F2-4C49-BD8A-B2EC779247E2}"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92E9F6-7A14-4253-8858-7F0024831E6B}"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8192E9F6-7A14-4253-8858-7F0024831E6B}"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A3D3DBA8-58F2-4C49-BD8A-B2EC779247E2}" type="datetimeFigureOut">
              <a:rPr lang="ru-RU" smtClean="0"/>
              <a:pPr/>
              <a:t>16.02.2018</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3D3DBA8-58F2-4C49-BD8A-B2EC779247E2}" type="datetimeFigureOut">
              <a:rPr lang="ru-RU" smtClean="0"/>
              <a:pPr/>
              <a:t>16.02.2018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92E9F6-7A14-4253-8858-7F0024831E6B}"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D3DBA8-58F2-4C49-BD8A-B2EC779247E2}"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92E9F6-7A14-4253-8858-7F0024831E6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A3D3DBA8-58F2-4C49-BD8A-B2EC779247E2}" type="datetimeFigureOut">
              <a:rPr lang="ru-RU" smtClean="0"/>
              <a:pPr/>
              <a:t>16.02.2018</a:t>
            </a:fld>
            <a:endParaRPr lang="ru-RU"/>
          </a:p>
        </p:txBody>
      </p:sp>
      <p:sp>
        <p:nvSpPr>
          <p:cNvPr id="9" name="Номер слайда 8"/>
          <p:cNvSpPr>
            <a:spLocks noGrp="1"/>
          </p:cNvSpPr>
          <p:nvPr>
            <p:ph type="sldNum" sz="quarter" idx="15"/>
          </p:nvPr>
        </p:nvSpPr>
        <p:spPr/>
        <p:txBody>
          <a:bodyPr/>
          <a:lstStyle/>
          <a:p>
            <a:fld id="{8192E9F6-7A14-4253-8858-7F0024831E6B}"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A3D3DBA8-58F2-4C49-BD8A-B2EC779247E2}" type="datetimeFigureOut">
              <a:rPr lang="ru-RU" smtClean="0"/>
              <a:pPr/>
              <a:t>16.02.2018</a:t>
            </a:fld>
            <a:endParaRPr lang="ru-RU"/>
          </a:p>
        </p:txBody>
      </p:sp>
      <p:sp>
        <p:nvSpPr>
          <p:cNvPr id="9" name="Номер слайда 8"/>
          <p:cNvSpPr>
            <a:spLocks noGrp="1"/>
          </p:cNvSpPr>
          <p:nvPr>
            <p:ph type="sldNum" sz="quarter" idx="11"/>
          </p:nvPr>
        </p:nvSpPr>
        <p:spPr/>
        <p:txBody>
          <a:bodyPr/>
          <a:lstStyle/>
          <a:p>
            <a:fld id="{8192E9F6-7A14-4253-8858-7F0024831E6B}"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3D3DBA8-58F2-4C49-BD8A-B2EC779247E2}" type="datetimeFigureOut">
              <a:rPr lang="ru-RU" smtClean="0"/>
              <a:pPr/>
              <a:t>16.02.2018</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192E9F6-7A14-4253-8858-7F0024831E6B}"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fontScale="92500" lnSpcReduction="20000"/>
          </a:bodyPr>
          <a:lstStyle/>
          <a:p>
            <a:r>
              <a:rPr lang="ru-RU" dirty="0" smtClean="0"/>
              <a:t>В идеале животные потребляют столько пищи, сколько им нужно для нормальной жизнедеятельности, в реальности же чаще получается, что они едят столько, сколько могут найти. Так сколько же способны съесть животные за один день?</a:t>
            </a:r>
            <a:endParaRPr lang="ru-RU" dirty="0"/>
          </a:p>
        </p:txBody>
      </p:sp>
      <p:sp>
        <p:nvSpPr>
          <p:cNvPr id="2" name="Заголовок 1"/>
          <p:cNvSpPr>
            <a:spLocks noGrp="1"/>
          </p:cNvSpPr>
          <p:nvPr>
            <p:ph type="ctrTitle"/>
          </p:nvPr>
        </p:nvSpPr>
        <p:spPr/>
        <p:txBody>
          <a:bodyPr/>
          <a:lstStyle/>
          <a:p>
            <a:r>
              <a:rPr lang="ru-RU" dirty="0" smtClean="0">
                <a:solidFill>
                  <a:schemeClr val="tx2">
                    <a:lumMod val="75000"/>
                  </a:schemeClr>
                </a:solidFill>
              </a:rPr>
              <a:t>Самые прожорливые животные</a:t>
            </a:r>
            <a:r>
              <a:rPr lang="en-US" dirty="0" smtClean="0">
                <a:solidFill>
                  <a:schemeClr val="tx2">
                    <a:lumMod val="75000"/>
                  </a:schemeClr>
                </a:solidFill>
              </a:rPr>
              <a:t> </a:t>
            </a:r>
            <a:r>
              <a:rPr lang="ru-RU" dirty="0" smtClean="0">
                <a:solidFill>
                  <a:schemeClr val="tx2">
                    <a:lumMod val="75000"/>
                  </a:schemeClr>
                </a:solidFill>
              </a:rPr>
              <a:t>планеты</a:t>
            </a:r>
            <a:endParaRPr lang="ru-RU" dirty="0">
              <a:solidFill>
                <a:schemeClr val="tx2">
                  <a:lumMod val="75000"/>
                </a:schemeClr>
              </a:solidFill>
            </a:endParaRPr>
          </a:p>
        </p:txBody>
      </p:sp>
      <p:pic>
        <p:nvPicPr>
          <p:cNvPr id="5" name="Рисунок 4" descr="8.gif"/>
          <p:cNvPicPr>
            <a:picLocks noChangeAspect="1"/>
          </p:cNvPicPr>
          <p:nvPr/>
        </p:nvPicPr>
        <p:blipFill>
          <a:blip r:embed="rId3" cstate="print"/>
          <a:stretch>
            <a:fillRect/>
          </a:stretch>
        </p:blipFill>
        <p:spPr>
          <a:xfrm>
            <a:off x="611560" y="620688"/>
            <a:ext cx="2215133" cy="1284777"/>
          </a:xfrm>
          <a:prstGeom prst="rect">
            <a:avLst/>
          </a:prstGeom>
        </p:spPr>
      </p:pic>
      <p:pic>
        <p:nvPicPr>
          <p:cNvPr id="6" name="Рисунок 5" descr="24.gif"/>
          <p:cNvPicPr>
            <a:picLocks noChangeAspect="1"/>
          </p:cNvPicPr>
          <p:nvPr/>
        </p:nvPicPr>
        <p:blipFill>
          <a:blip r:embed="rId4" cstate="print"/>
          <a:stretch>
            <a:fillRect/>
          </a:stretch>
        </p:blipFill>
        <p:spPr>
          <a:xfrm>
            <a:off x="6516216" y="4941168"/>
            <a:ext cx="2099633" cy="1454473"/>
          </a:xfrm>
          <a:prstGeom prst="rect">
            <a:avLst/>
          </a:prstGeom>
        </p:spPr>
      </p:pic>
      <p:sp>
        <p:nvSpPr>
          <p:cNvPr id="7" name="TextBox 6"/>
          <p:cNvSpPr txBox="1"/>
          <p:nvPr/>
        </p:nvSpPr>
        <p:spPr>
          <a:xfrm>
            <a:off x="251520" y="6309320"/>
            <a:ext cx="1794979" cy="369332"/>
          </a:xfrm>
          <a:prstGeom prst="rect">
            <a:avLst/>
          </a:prstGeom>
          <a:noFill/>
        </p:spPr>
        <p:txBody>
          <a:bodyPr wrap="none" rtlCol="0">
            <a:spAutoFit/>
          </a:bodyPr>
          <a:lstStyle/>
          <a:p>
            <a:r>
              <a:rPr lang="en-US" dirty="0" smtClean="0"/>
              <a:t>www.zooclub.ru</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5.jpg"/>
          <p:cNvPicPr>
            <a:picLocks noGrp="1" noChangeAspect="1"/>
          </p:cNvPicPr>
          <p:nvPr>
            <p:ph idx="1"/>
          </p:nvPr>
        </p:nvPicPr>
        <p:blipFill>
          <a:blip r:embed="rId2" cstate="print"/>
          <a:stretch>
            <a:fillRect/>
          </a:stretch>
        </p:blipFill>
        <p:spPr>
          <a:xfrm>
            <a:off x="1259632" y="980728"/>
            <a:ext cx="6840760" cy="5130570"/>
          </a:xfrm>
          <a:ln>
            <a:solidFill>
              <a:schemeClr val="tx2">
                <a:lumMod val="75000"/>
              </a:schemeClr>
            </a:solidFill>
          </a:ln>
        </p:spPr>
      </p:pic>
      <p:sp>
        <p:nvSpPr>
          <p:cNvPr id="2" name="Заголовок 1"/>
          <p:cNvSpPr>
            <a:spLocks noGrp="1"/>
          </p:cNvSpPr>
          <p:nvPr>
            <p:ph type="title"/>
          </p:nvPr>
        </p:nvSpPr>
        <p:spPr>
          <a:xfrm>
            <a:off x="457200" y="152400"/>
            <a:ext cx="8229600" cy="756320"/>
          </a:xfrm>
        </p:spPr>
        <p:txBody>
          <a:bodyPr/>
          <a:lstStyle/>
          <a:p>
            <a:pPr algn="ctr"/>
            <a:r>
              <a:rPr lang="ru-RU" b="1" dirty="0" smtClean="0">
                <a:solidFill>
                  <a:schemeClr val="tx2">
                    <a:lumMod val="75000"/>
                  </a:schemeClr>
                </a:solidFill>
                <a:effectLst>
                  <a:outerShdw blurRad="38100" dist="38100" dir="2700000" algn="tl">
                    <a:srgbClr val="000000">
                      <a:alpha val="43137"/>
                    </a:srgbClr>
                  </a:outerShdw>
                </a:effectLst>
              </a:rPr>
              <a:t>СЛОН</a:t>
            </a:r>
            <a:endParaRPr lang="ru-RU"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331296"/>
          </a:xfrm>
        </p:spPr>
        <p:txBody>
          <a:bodyPr>
            <a:normAutofit/>
          </a:bodyPr>
          <a:lstStyle/>
          <a:p>
            <a:r>
              <a:rPr lang="ru-RU" sz="3200" b="1" dirty="0" smtClean="0">
                <a:solidFill>
                  <a:schemeClr val="tx2">
                    <a:lumMod val="75000"/>
                  </a:schemeClr>
                </a:solidFill>
              </a:rPr>
              <a:t>Слоны </a:t>
            </a:r>
            <a:r>
              <a:rPr lang="ru-RU" sz="3200" dirty="0" smtClean="0"/>
              <a:t>за сутки могут съесть </a:t>
            </a:r>
            <a:r>
              <a:rPr lang="ru-RU" sz="3200" b="1" dirty="0" smtClean="0"/>
              <a:t>250-300 кг </a:t>
            </a:r>
            <a:r>
              <a:rPr lang="ru-RU" sz="3200" dirty="0" smtClean="0"/>
              <a:t>травы и другой растительности. Однако это лишь 1/10(20) от собственного веса животного. Тем не менее, такое количество пищи, сравнимое с весом одного тигра или оленя, все же внушительное.</a:t>
            </a:r>
          </a:p>
        </p:txBody>
      </p:sp>
      <p:pic>
        <p:nvPicPr>
          <p:cNvPr id="4" name="Рисунок 3" descr="7.gif"/>
          <p:cNvPicPr>
            <a:picLocks noChangeAspect="1"/>
          </p:cNvPicPr>
          <p:nvPr/>
        </p:nvPicPr>
        <p:blipFill>
          <a:blip r:embed="rId3" cstate="print"/>
          <a:stretch>
            <a:fillRect/>
          </a:stretch>
        </p:blipFill>
        <p:spPr>
          <a:xfrm flipH="1">
            <a:off x="6300192" y="5013176"/>
            <a:ext cx="2170152" cy="13072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134.jpg"/>
          <p:cNvPicPr>
            <a:picLocks noGrp="1" noChangeAspect="1"/>
          </p:cNvPicPr>
          <p:nvPr>
            <p:ph idx="1"/>
          </p:nvPr>
        </p:nvPicPr>
        <p:blipFill>
          <a:blip r:embed="rId2" cstate="print"/>
          <a:stretch>
            <a:fillRect/>
          </a:stretch>
        </p:blipFill>
        <p:spPr>
          <a:xfrm>
            <a:off x="1115616" y="1505167"/>
            <a:ext cx="7056784" cy="4705699"/>
          </a:xfrm>
          <a:ln>
            <a:solidFill>
              <a:schemeClr val="tx2">
                <a:lumMod val="75000"/>
              </a:schemeClr>
            </a:solidFill>
          </a:ln>
        </p:spPr>
      </p:pic>
      <p:sp>
        <p:nvSpPr>
          <p:cNvPr id="2" name="Заголовок 1"/>
          <p:cNvSpPr>
            <a:spLocks noGrp="1"/>
          </p:cNvSpPr>
          <p:nvPr>
            <p:ph type="title"/>
          </p:nvPr>
        </p:nvSpPr>
        <p:spPr/>
        <p:txBody>
          <a:bodyPr/>
          <a:lstStyle/>
          <a:p>
            <a:pPr algn="ctr"/>
            <a:r>
              <a:rPr lang="ru-RU" b="1" dirty="0" smtClean="0">
                <a:solidFill>
                  <a:schemeClr val="tx2">
                    <a:lumMod val="75000"/>
                  </a:schemeClr>
                </a:solidFill>
                <a:effectLst>
                  <a:outerShdw blurRad="38100" dist="38100" dir="2700000" algn="tl">
                    <a:srgbClr val="000000">
                      <a:alpha val="43137"/>
                    </a:srgbClr>
                  </a:outerShdw>
                </a:effectLst>
              </a:rPr>
              <a:t>ВЕРБЛЮДЫ</a:t>
            </a:r>
            <a:endParaRPr lang="ru-RU"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259288"/>
          </a:xfrm>
        </p:spPr>
        <p:txBody>
          <a:bodyPr>
            <a:normAutofit/>
          </a:bodyPr>
          <a:lstStyle/>
          <a:p>
            <a:r>
              <a:rPr lang="ru-RU" sz="3200" b="1" dirty="0" smtClean="0">
                <a:solidFill>
                  <a:schemeClr val="tx2">
                    <a:lumMod val="75000"/>
                  </a:schemeClr>
                </a:solidFill>
              </a:rPr>
              <a:t>Двугорбый верблюд</a:t>
            </a:r>
            <a:r>
              <a:rPr lang="ru-RU" sz="3200" dirty="0" smtClean="0"/>
              <a:t> постоянно что-то жует. Рацион двугорбых верблюдов состоит из около 30 видов растений, включая виды с колючками. Верблюды размеренно, будто тщательно пережевывая, «молотят» корм во рту на протяжении всего дня. За сутки это животное может съесть </a:t>
            </a:r>
            <a:r>
              <a:rPr lang="ru-RU" sz="3200" b="1" dirty="0" smtClean="0"/>
              <a:t>до 40 кг пищи</a:t>
            </a:r>
            <a:r>
              <a:rPr lang="ru-RU" sz="3200" dirty="0" smtClean="0"/>
              <a:t>.</a:t>
            </a:r>
          </a:p>
        </p:txBody>
      </p:sp>
      <p:pic>
        <p:nvPicPr>
          <p:cNvPr id="4" name="Рисунок 3" descr="7.gif"/>
          <p:cNvPicPr>
            <a:picLocks noChangeAspect="1"/>
          </p:cNvPicPr>
          <p:nvPr/>
        </p:nvPicPr>
        <p:blipFill>
          <a:blip r:embed="rId3" cstate="print"/>
          <a:stretch>
            <a:fillRect/>
          </a:stretch>
        </p:blipFill>
        <p:spPr>
          <a:xfrm flipH="1">
            <a:off x="6300192" y="5013176"/>
            <a:ext cx="2170152" cy="130723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127.jpg"/>
          <p:cNvPicPr>
            <a:picLocks noGrp="1" noChangeAspect="1"/>
          </p:cNvPicPr>
          <p:nvPr>
            <p:ph idx="1"/>
          </p:nvPr>
        </p:nvPicPr>
        <p:blipFill>
          <a:blip r:embed="rId2" cstate="print"/>
          <a:stretch>
            <a:fillRect/>
          </a:stretch>
        </p:blipFill>
        <p:spPr>
          <a:xfrm>
            <a:off x="1187624" y="1124744"/>
            <a:ext cx="6768752" cy="5076564"/>
          </a:xfrm>
          <a:ln>
            <a:solidFill>
              <a:schemeClr val="tx2">
                <a:lumMod val="75000"/>
              </a:schemeClr>
            </a:solidFill>
          </a:ln>
        </p:spPr>
      </p:pic>
      <p:sp>
        <p:nvSpPr>
          <p:cNvPr id="2" name="Заголовок 1"/>
          <p:cNvSpPr>
            <a:spLocks noGrp="1"/>
          </p:cNvSpPr>
          <p:nvPr>
            <p:ph type="title"/>
          </p:nvPr>
        </p:nvSpPr>
        <p:spPr>
          <a:xfrm>
            <a:off x="457200" y="152400"/>
            <a:ext cx="8229600" cy="756320"/>
          </a:xfrm>
        </p:spPr>
        <p:txBody>
          <a:bodyPr/>
          <a:lstStyle/>
          <a:p>
            <a:pPr algn="ctr"/>
            <a:r>
              <a:rPr lang="ru-RU" b="1" dirty="0" smtClean="0">
                <a:solidFill>
                  <a:schemeClr val="tx2">
                    <a:lumMod val="75000"/>
                  </a:schemeClr>
                </a:solidFill>
                <a:effectLst>
                  <a:outerShdw blurRad="38100" dist="38100" dir="2700000" algn="tl">
                    <a:srgbClr val="000000">
                      <a:alpha val="43137"/>
                    </a:srgbClr>
                  </a:outerShdw>
                </a:effectLst>
              </a:rPr>
              <a:t>МОЛОХ</a:t>
            </a:r>
            <a:endParaRPr lang="ru-RU"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259288"/>
          </a:xfrm>
        </p:spPr>
        <p:txBody>
          <a:bodyPr>
            <a:normAutofit/>
          </a:bodyPr>
          <a:lstStyle/>
          <a:p>
            <a:r>
              <a:rPr lang="ru-RU" sz="3200" dirty="0" smtClean="0"/>
              <a:t>А вот рацион </a:t>
            </a:r>
            <a:r>
              <a:rPr lang="ru-RU" sz="3200" b="1" dirty="0" smtClean="0">
                <a:solidFill>
                  <a:schemeClr val="tx2">
                    <a:lumMod val="75000"/>
                  </a:schemeClr>
                </a:solidFill>
              </a:rPr>
              <a:t>молоха, или колючего дьявола</a:t>
            </a:r>
            <a:r>
              <a:rPr lang="ru-RU" sz="3200" dirty="0" smtClean="0"/>
              <a:t>, состоит из муравьев – фуражиров. С помощью липкого языка молох съедает около 20-60 муравьев в минуту, а за один прием пищи - </a:t>
            </a:r>
            <a:r>
              <a:rPr lang="ru-RU" sz="3200" b="1" dirty="0" smtClean="0"/>
              <a:t>порядка 1000-1500 муравьев</a:t>
            </a:r>
            <a:r>
              <a:rPr lang="ru-RU" sz="3200" dirty="0" smtClean="0"/>
              <a:t>. За день у него бывает несколько кормежек, поэтому молох может съесть за 24 часа несколько тысяч фуражиров.</a:t>
            </a:r>
          </a:p>
        </p:txBody>
      </p:sp>
      <p:pic>
        <p:nvPicPr>
          <p:cNvPr id="4" name="Рисунок 3" descr="7.gif"/>
          <p:cNvPicPr>
            <a:picLocks noChangeAspect="1"/>
          </p:cNvPicPr>
          <p:nvPr/>
        </p:nvPicPr>
        <p:blipFill>
          <a:blip r:embed="rId3" cstate="print"/>
          <a:stretch>
            <a:fillRect/>
          </a:stretch>
        </p:blipFill>
        <p:spPr>
          <a:xfrm flipH="1">
            <a:off x="6300192" y="5013176"/>
            <a:ext cx="2170152" cy="130723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jpg"/>
          <p:cNvPicPr>
            <a:picLocks noGrp="1" noChangeAspect="1"/>
          </p:cNvPicPr>
          <p:nvPr>
            <p:ph idx="1"/>
          </p:nvPr>
        </p:nvPicPr>
        <p:blipFill>
          <a:blip r:embed="rId2" cstate="print"/>
          <a:stretch>
            <a:fillRect/>
          </a:stretch>
        </p:blipFill>
        <p:spPr>
          <a:xfrm>
            <a:off x="1187624" y="1052736"/>
            <a:ext cx="6960096" cy="5220072"/>
          </a:xfrm>
          <a:ln>
            <a:solidFill>
              <a:schemeClr val="tx2">
                <a:lumMod val="75000"/>
              </a:schemeClr>
            </a:solidFill>
          </a:ln>
        </p:spPr>
      </p:pic>
      <p:sp>
        <p:nvSpPr>
          <p:cNvPr id="2" name="Заголовок 1"/>
          <p:cNvSpPr>
            <a:spLocks noGrp="1"/>
          </p:cNvSpPr>
          <p:nvPr>
            <p:ph type="title"/>
          </p:nvPr>
        </p:nvSpPr>
        <p:spPr>
          <a:xfrm>
            <a:off x="457200" y="152400"/>
            <a:ext cx="8229600" cy="756320"/>
          </a:xfrm>
        </p:spPr>
        <p:txBody>
          <a:bodyPr>
            <a:normAutofit/>
          </a:bodyPr>
          <a:lstStyle/>
          <a:p>
            <a:pPr algn="ctr"/>
            <a:r>
              <a:rPr lang="ru-RU" b="1" dirty="0" smtClean="0">
                <a:solidFill>
                  <a:schemeClr val="tx2">
                    <a:lumMod val="75000"/>
                  </a:schemeClr>
                </a:solidFill>
                <a:effectLst>
                  <a:outerShdw blurRad="38100" dist="38100" dir="2700000" algn="tl">
                    <a:srgbClr val="000000">
                      <a:alpha val="43137"/>
                    </a:srgbClr>
                  </a:outerShdw>
                </a:effectLst>
              </a:rPr>
              <a:t>КРОКОДИЛЫ</a:t>
            </a:r>
            <a:endParaRPr lang="ru-RU"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331296"/>
          </a:xfrm>
        </p:spPr>
        <p:txBody>
          <a:bodyPr>
            <a:normAutofit/>
          </a:bodyPr>
          <a:lstStyle/>
          <a:p>
            <a:r>
              <a:rPr lang="ru-RU" sz="3200" b="1" dirty="0" smtClean="0">
                <a:solidFill>
                  <a:schemeClr val="tx2">
                    <a:lumMod val="75000"/>
                  </a:schemeClr>
                </a:solidFill>
              </a:rPr>
              <a:t>Крокодилы</a:t>
            </a:r>
            <a:r>
              <a:rPr lang="ru-RU" sz="3200" dirty="0" smtClean="0"/>
              <a:t> могут съесть любое животное, пришедшее на водопой, исключение составляют взрослые бегемоты и слоны, с которыми даже крупному крокодилу не совладать. Несмотря на это, эти рептилии чаще едят рыбу, мелких позвоночных, птиц, даже лягушек и падаль. Разве не прожорливое животное?</a:t>
            </a:r>
            <a:endParaRPr lang="ru-RU" sz="3200" dirty="0"/>
          </a:p>
        </p:txBody>
      </p:sp>
      <p:pic>
        <p:nvPicPr>
          <p:cNvPr id="4" name="Рисунок 3" descr="7.gif"/>
          <p:cNvPicPr>
            <a:picLocks noChangeAspect="1"/>
          </p:cNvPicPr>
          <p:nvPr/>
        </p:nvPicPr>
        <p:blipFill>
          <a:blip r:embed="rId3" cstate="print"/>
          <a:stretch>
            <a:fillRect/>
          </a:stretch>
        </p:blipFill>
        <p:spPr>
          <a:xfrm flipH="1">
            <a:off x="6300192" y="5013176"/>
            <a:ext cx="2170152" cy="130723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28328"/>
          </a:xfrm>
        </p:spPr>
        <p:txBody>
          <a:bodyPr/>
          <a:lstStyle/>
          <a:p>
            <a:pPr algn="ctr"/>
            <a:r>
              <a:rPr lang="ru-RU" b="1" dirty="0" smtClean="0">
                <a:solidFill>
                  <a:schemeClr val="tx2">
                    <a:lumMod val="75000"/>
                  </a:schemeClr>
                </a:solidFill>
                <a:effectLst>
                  <a:outerShdw blurRad="38100" dist="38100" dir="2700000" algn="tl">
                    <a:srgbClr val="000000">
                      <a:alpha val="43137"/>
                    </a:srgbClr>
                  </a:outerShdw>
                </a:effectLst>
              </a:rPr>
              <a:t>ПИТОНЫ</a:t>
            </a:r>
            <a:endParaRPr lang="ru-RU" b="1" dirty="0">
              <a:solidFill>
                <a:schemeClr val="tx2">
                  <a:lumMod val="75000"/>
                </a:schemeClr>
              </a:solidFill>
              <a:effectLst>
                <a:outerShdw blurRad="38100" dist="38100" dir="2700000" algn="tl">
                  <a:srgbClr val="000000">
                    <a:alpha val="43137"/>
                  </a:srgbClr>
                </a:outerShdw>
              </a:effectLst>
            </a:endParaRPr>
          </a:p>
        </p:txBody>
      </p:sp>
      <p:pic>
        <p:nvPicPr>
          <p:cNvPr id="6" name="Содержимое 5" descr="31584.jpg"/>
          <p:cNvPicPr>
            <a:picLocks noGrp="1" noChangeAspect="1"/>
          </p:cNvPicPr>
          <p:nvPr>
            <p:ph idx="1"/>
          </p:nvPr>
        </p:nvPicPr>
        <p:blipFill>
          <a:blip r:embed="rId2" cstate="print"/>
          <a:stretch>
            <a:fillRect/>
          </a:stretch>
        </p:blipFill>
        <p:spPr>
          <a:xfrm>
            <a:off x="1043608" y="1268760"/>
            <a:ext cx="7267671" cy="4827810"/>
          </a:xfrm>
          <a:ln>
            <a:solidFill>
              <a:schemeClr val="accent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331296"/>
          </a:xfrm>
        </p:spPr>
        <p:txBody>
          <a:bodyPr/>
          <a:lstStyle/>
          <a:p>
            <a:r>
              <a:rPr lang="ru-RU" sz="3200" b="1" dirty="0" smtClean="0">
                <a:solidFill>
                  <a:schemeClr val="tx2">
                    <a:lumMod val="75000"/>
                  </a:schemeClr>
                </a:solidFill>
              </a:rPr>
              <a:t>Питоны</a:t>
            </a:r>
            <a:r>
              <a:rPr lang="ru-RU" sz="3200" dirty="0" smtClean="0"/>
              <a:t>, </a:t>
            </a:r>
            <a:r>
              <a:rPr lang="ru-RU" sz="3200" dirty="0" err="1" smtClean="0"/>
              <a:t>заглотив</a:t>
            </a:r>
            <a:r>
              <a:rPr lang="ru-RU" sz="3200" dirty="0" smtClean="0"/>
              <a:t> крупную жертву, могут неделями ее переваривать, но какого размера может быть жертва? Питоны обычно охотятся на птиц, обезьян, грызунов, рептилий. Известны случаи, когда питоны проглатывали коз, мелких копытных, свиней, малайского медведя и человека (Малайзия).</a:t>
            </a:r>
            <a:endParaRPr lang="en-US" sz="3200" dirty="0" smtClean="0"/>
          </a:p>
          <a:p>
            <a:endParaRPr lang="ru-RU" dirty="0"/>
          </a:p>
        </p:txBody>
      </p:sp>
      <p:pic>
        <p:nvPicPr>
          <p:cNvPr id="4" name="Рисунок 3" descr="7.gif"/>
          <p:cNvPicPr>
            <a:picLocks noChangeAspect="1"/>
          </p:cNvPicPr>
          <p:nvPr/>
        </p:nvPicPr>
        <p:blipFill>
          <a:blip r:embed="rId3" cstate="print"/>
          <a:stretch>
            <a:fillRect/>
          </a:stretch>
        </p:blipFill>
        <p:spPr>
          <a:xfrm flipH="1">
            <a:off x="6300192" y="5013176"/>
            <a:ext cx="2170152" cy="13072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84312"/>
          </a:xfrm>
        </p:spPr>
        <p:txBody>
          <a:bodyPr>
            <a:normAutofit fontScale="90000"/>
          </a:bodyPr>
          <a:lstStyle/>
          <a:p>
            <a:pPr algn="ctr"/>
            <a:r>
              <a:rPr lang="ru-RU" b="1" dirty="0" smtClean="0">
                <a:solidFill>
                  <a:schemeClr val="tx2">
                    <a:lumMod val="75000"/>
                  </a:schemeClr>
                </a:solidFill>
                <a:effectLst>
                  <a:outerShdw blurRad="38100" dist="38100" dir="2700000" algn="tl">
                    <a:srgbClr val="000000">
                      <a:alpha val="43137"/>
                    </a:srgbClr>
                  </a:outerShdw>
                </a:effectLst>
              </a:rPr>
              <a:t>Гусеница </a:t>
            </a:r>
            <a:r>
              <a:rPr lang="ru-RU" b="1" dirty="0" err="1" smtClean="0">
                <a:solidFill>
                  <a:schemeClr val="tx2">
                    <a:lumMod val="75000"/>
                  </a:schemeClr>
                </a:solidFill>
                <a:effectLst>
                  <a:outerShdw blurRad="38100" dist="38100" dir="2700000" algn="tl">
                    <a:srgbClr val="000000">
                      <a:alpha val="43137"/>
                    </a:srgbClr>
                  </a:outerShdw>
                </a:effectLst>
              </a:rPr>
              <a:t>сатурнии</a:t>
            </a:r>
            <a:r>
              <a:rPr lang="ru-RU" b="1" dirty="0" smtClean="0">
                <a:solidFill>
                  <a:schemeClr val="tx2">
                    <a:lumMod val="75000"/>
                  </a:schemeClr>
                </a:solidFill>
                <a:effectLst>
                  <a:outerShdw blurRad="38100" dist="38100" dir="2700000" algn="tl">
                    <a:srgbClr val="000000">
                      <a:alpha val="43137"/>
                    </a:srgbClr>
                  </a:outerShdw>
                </a:effectLst>
              </a:rPr>
              <a:t> </a:t>
            </a:r>
            <a:r>
              <a:rPr lang="ru-RU" b="1" dirty="0" err="1" smtClean="0">
                <a:solidFill>
                  <a:schemeClr val="tx2">
                    <a:lumMod val="75000"/>
                  </a:schemeClr>
                </a:solidFill>
                <a:effectLst>
                  <a:outerShdw blurRad="38100" dist="38100" dir="2700000" algn="tl">
                    <a:srgbClr val="000000">
                      <a:alpha val="43137"/>
                    </a:srgbClr>
                  </a:outerShdw>
                </a:effectLst>
              </a:rPr>
              <a:t>Полифемы</a:t>
            </a:r>
            <a:endParaRPr lang="ru-RU" b="1" dirty="0">
              <a:solidFill>
                <a:schemeClr val="tx2">
                  <a:lumMod val="75000"/>
                </a:schemeClr>
              </a:solidFill>
              <a:effectLst>
                <a:outerShdw blurRad="38100" dist="38100" dir="2700000" algn="tl">
                  <a:srgbClr val="000000">
                    <a:alpha val="43137"/>
                  </a:srgbClr>
                </a:outerShdw>
              </a:effectLst>
            </a:endParaRPr>
          </a:p>
        </p:txBody>
      </p:sp>
      <p:pic>
        <p:nvPicPr>
          <p:cNvPr id="6" name="Содержимое 5" descr="31581.jpg"/>
          <p:cNvPicPr>
            <a:picLocks noGrp="1" noChangeAspect="1"/>
          </p:cNvPicPr>
          <p:nvPr>
            <p:ph idx="1"/>
          </p:nvPr>
        </p:nvPicPr>
        <p:blipFill>
          <a:blip r:embed="rId2" cstate="print"/>
          <a:stretch>
            <a:fillRect/>
          </a:stretch>
        </p:blipFill>
        <p:spPr>
          <a:xfrm>
            <a:off x="971600" y="1340768"/>
            <a:ext cx="7142888" cy="4765327"/>
          </a:xfrm>
          <a:ln>
            <a:solidFill>
              <a:schemeClr val="accent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130.jpg"/>
          <p:cNvPicPr>
            <a:picLocks noGrp="1" noChangeAspect="1"/>
          </p:cNvPicPr>
          <p:nvPr>
            <p:ph idx="1"/>
          </p:nvPr>
        </p:nvPicPr>
        <p:blipFill>
          <a:blip r:embed="rId2" cstate="print"/>
          <a:stretch>
            <a:fillRect/>
          </a:stretch>
        </p:blipFill>
        <p:spPr>
          <a:xfrm>
            <a:off x="1187624" y="1181708"/>
            <a:ext cx="6984776" cy="5098886"/>
          </a:xfrm>
          <a:ln>
            <a:solidFill>
              <a:schemeClr val="tx2">
                <a:lumMod val="75000"/>
              </a:schemeClr>
            </a:solidFill>
          </a:ln>
        </p:spPr>
      </p:pic>
      <p:sp>
        <p:nvSpPr>
          <p:cNvPr id="2" name="Заголовок 1"/>
          <p:cNvSpPr>
            <a:spLocks noGrp="1"/>
          </p:cNvSpPr>
          <p:nvPr>
            <p:ph type="title"/>
          </p:nvPr>
        </p:nvSpPr>
        <p:spPr>
          <a:xfrm>
            <a:off x="457200" y="152400"/>
            <a:ext cx="8229600" cy="900336"/>
          </a:xfrm>
        </p:spPr>
        <p:txBody>
          <a:bodyPr>
            <a:normAutofit/>
          </a:bodyPr>
          <a:lstStyle/>
          <a:p>
            <a:pPr algn="ctr"/>
            <a:r>
              <a:rPr lang="ru-RU" b="1" dirty="0" smtClean="0">
                <a:solidFill>
                  <a:schemeClr val="tx2">
                    <a:lumMod val="75000"/>
                  </a:schemeClr>
                </a:solidFill>
                <a:effectLst>
                  <a:outerShdw blurRad="38100" dist="38100" dir="2700000" algn="tl">
                    <a:srgbClr val="000000">
                      <a:alpha val="43137"/>
                    </a:srgbClr>
                  </a:outerShdw>
                </a:effectLst>
              </a:rPr>
              <a:t>ЧЕЛОВЕК</a:t>
            </a:r>
            <a:endParaRPr lang="ru-RU"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259288"/>
          </a:xfrm>
        </p:spPr>
        <p:txBody>
          <a:bodyPr>
            <a:normAutofit/>
          </a:bodyPr>
          <a:lstStyle/>
          <a:p>
            <a:r>
              <a:rPr lang="ru-RU" sz="3200" b="1" dirty="0" smtClean="0">
                <a:solidFill>
                  <a:schemeClr val="tx2">
                    <a:lumMod val="75000"/>
                  </a:schemeClr>
                </a:solidFill>
              </a:rPr>
              <a:t>Человек </a:t>
            </a:r>
            <a:r>
              <a:rPr lang="ru-RU" sz="3200" b="1" dirty="0" smtClean="0"/>
              <a:t>– одно из самых прожорливых существ на планете</a:t>
            </a:r>
            <a:r>
              <a:rPr lang="ru-RU" sz="3200" dirty="0" smtClean="0"/>
              <a:t>. Люди могут съесть около 10 тысяч видов морских обитателей, 1500 видов насекомых, около 3000 видов растений и практически каждое сухопутное животное.</a:t>
            </a:r>
          </a:p>
        </p:txBody>
      </p:sp>
      <p:pic>
        <p:nvPicPr>
          <p:cNvPr id="4" name="Рисунок 3" descr="7.gif"/>
          <p:cNvPicPr>
            <a:picLocks noChangeAspect="1"/>
          </p:cNvPicPr>
          <p:nvPr/>
        </p:nvPicPr>
        <p:blipFill>
          <a:blip r:embed="rId3" cstate="print"/>
          <a:stretch>
            <a:fillRect/>
          </a:stretch>
        </p:blipFill>
        <p:spPr>
          <a:xfrm flipH="1">
            <a:off x="6300192" y="5013176"/>
            <a:ext cx="2170152" cy="13072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475312"/>
          </a:xfrm>
        </p:spPr>
        <p:txBody>
          <a:bodyPr>
            <a:normAutofit/>
          </a:bodyPr>
          <a:lstStyle/>
          <a:p>
            <a:r>
              <a:rPr lang="ru-RU" sz="2800" b="1" dirty="0" smtClean="0">
                <a:solidFill>
                  <a:schemeClr val="tx2">
                    <a:lumMod val="75000"/>
                  </a:schemeClr>
                </a:solidFill>
              </a:rPr>
              <a:t>Личинка бабочки </a:t>
            </a:r>
            <a:r>
              <a:rPr lang="ru-RU" sz="2800" b="1" dirty="0" err="1" smtClean="0">
                <a:solidFill>
                  <a:schemeClr val="tx2">
                    <a:lumMod val="75000"/>
                  </a:schemeClr>
                </a:solidFill>
              </a:rPr>
              <a:t>сатурнии</a:t>
            </a:r>
            <a:r>
              <a:rPr lang="ru-RU" sz="2800" b="1" dirty="0" smtClean="0">
                <a:solidFill>
                  <a:schemeClr val="tx2">
                    <a:lumMod val="75000"/>
                  </a:schemeClr>
                </a:solidFill>
              </a:rPr>
              <a:t> </a:t>
            </a:r>
            <a:r>
              <a:rPr lang="ru-RU" sz="2800" b="1" dirty="0" err="1" smtClean="0">
                <a:solidFill>
                  <a:schemeClr val="tx2">
                    <a:lumMod val="75000"/>
                  </a:schemeClr>
                </a:solidFill>
              </a:rPr>
              <a:t>Полифемы</a:t>
            </a:r>
            <a:r>
              <a:rPr lang="ru-RU" sz="2800" b="1" dirty="0" smtClean="0">
                <a:solidFill>
                  <a:schemeClr val="tx2">
                    <a:lumMod val="75000"/>
                  </a:schemeClr>
                </a:solidFill>
              </a:rPr>
              <a:t> </a:t>
            </a:r>
            <a:r>
              <a:rPr lang="ru-RU" sz="2800" dirty="0" smtClean="0"/>
              <a:t>(</a:t>
            </a:r>
            <a:r>
              <a:rPr lang="ru-RU" sz="2800" dirty="0" err="1" smtClean="0"/>
              <a:t>Antheraea</a:t>
            </a:r>
            <a:r>
              <a:rPr lang="ru-RU" sz="2800" dirty="0" smtClean="0"/>
              <a:t> </a:t>
            </a:r>
            <a:r>
              <a:rPr lang="ru-RU" sz="2800" dirty="0" err="1" smtClean="0"/>
              <a:t>polyphemus</a:t>
            </a:r>
            <a:r>
              <a:rPr lang="ru-RU" sz="2800" dirty="0" smtClean="0"/>
              <a:t>) невероятно прожорлива, возможно, даже самая прожорливая в мире. Появившись на свет, личинка начинает поедать листву быстро и в больших количествах. Длится такая активность всего два дня, но за это время личинка съедает листвы </a:t>
            </a:r>
            <a:r>
              <a:rPr lang="ru-RU" sz="2800" b="1" dirty="0" smtClean="0"/>
              <a:t>в 86 тысяч раз больше, чем весит сама.</a:t>
            </a:r>
            <a:endParaRPr lang="ru-RU" sz="2800" b="1" dirty="0"/>
          </a:p>
        </p:txBody>
      </p:sp>
      <p:pic>
        <p:nvPicPr>
          <p:cNvPr id="4" name="Рисунок 3" descr="7.gif"/>
          <p:cNvPicPr>
            <a:picLocks noChangeAspect="1"/>
          </p:cNvPicPr>
          <p:nvPr/>
        </p:nvPicPr>
        <p:blipFill>
          <a:blip r:embed="rId3" cstate="print"/>
          <a:stretch>
            <a:fillRect/>
          </a:stretch>
        </p:blipFill>
        <p:spPr>
          <a:xfrm flipH="1">
            <a:off x="6300192" y="5013176"/>
            <a:ext cx="2170152" cy="13072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56320"/>
          </a:xfrm>
        </p:spPr>
        <p:txBody>
          <a:bodyPr/>
          <a:lstStyle/>
          <a:p>
            <a:pPr algn="ctr"/>
            <a:r>
              <a:rPr lang="ru-RU" b="1" dirty="0" smtClean="0">
                <a:solidFill>
                  <a:schemeClr val="tx2">
                    <a:lumMod val="75000"/>
                  </a:schemeClr>
                </a:solidFill>
                <a:effectLst>
                  <a:outerShdw blurRad="38100" dist="38100" dir="2700000" algn="tl">
                    <a:srgbClr val="000000">
                      <a:alpha val="43137"/>
                    </a:srgbClr>
                  </a:outerShdw>
                </a:effectLst>
              </a:rPr>
              <a:t>КРОТЫ</a:t>
            </a:r>
            <a:endParaRPr lang="ru-RU" b="1" dirty="0">
              <a:solidFill>
                <a:schemeClr val="tx2">
                  <a:lumMod val="75000"/>
                </a:schemeClr>
              </a:solidFill>
              <a:effectLst>
                <a:outerShdw blurRad="38100" dist="38100" dir="2700000" algn="tl">
                  <a:srgbClr val="000000">
                    <a:alpha val="43137"/>
                  </a:srgbClr>
                </a:outerShdw>
              </a:effectLst>
            </a:endParaRPr>
          </a:p>
        </p:txBody>
      </p:sp>
      <p:pic>
        <p:nvPicPr>
          <p:cNvPr id="6" name="Содержимое 5" descr="31582.jpg"/>
          <p:cNvPicPr>
            <a:picLocks noGrp="1" noChangeAspect="1"/>
          </p:cNvPicPr>
          <p:nvPr>
            <p:ph idx="1"/>
          </p:nvPr>
        </p:nvPicPr>
        <p:blipFill>
          <a:blip r:embed="rId2" cstate="print"/>
          <a:stretch>
            <a:fillRect/>
          </a:stretch>
        </p:blipFill>
        <p:spPr>
          <a:xfrm>
            <a:off x="899592" y="1052736"/>
            <a:ext cx="7620000" cy="5072063"/>
          </a:xfrm>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331296"/>
          </a:xfrm>
        </p:spPr>
        <p:txBody>
          <a:bodyPr>
            <a:normAutofit/>
          </a:bodyPr>
          <a:lstStyle/>
          <a:p>
            <a:r>
              <a:rPr lang="ru-RU" sz="3200" b="1" dirty="0" smtClean="0">
                <a:solidFill>
                  <a:schemeClr val="tx2">
                    <a:lumMod val="75000"/>
                  </a:schemeClr>
                </a:solidFill>
              </a:rPr>
              <a:t>Кроты </a:t>
            </a:r>
            <a:r>
              <a:rPr lang="ru-RU" sz="3200" dirty="0" smtClean="0"/>
              <a:t>постоянно заняты поиском пищи, прерываясь только на сон. За сутки они могут съесть пищи в несколько раз больше по массе, чем их собственный вес. </a:t>
            </a:r>
            <a:r>
              <a:rPr lang="ru-RU" sz="3200" b="1" dirty="0" smtClean="0"/>
              <a:t>Если кроту не удастся найти еду в течение 8 часов, он погибнет.</a:t>
            </a:r>
            <a:endParaRPr lang="ru-RU" sz="3200" b="1" dirty="0"/>
          </a:p>
        </p:txBody>
      </p:sp>
      <p:pic>
        <p:nvPicPr>
          <p:cNvPr id="4" name="Рисунок 3" descr="7.gif"/>
          <p:cNvPicPr>
            <a:picLocks noChangeAspect="1"/>
          </p:cNvPicPr>
          <p:nvPr/>
        </p:nvPicPr>
        <p:blipFill>
          <a:blip r:embed="rId3" cstate="print"/>
          <a:stretch>
            <a:fillRect/>
          </a:stretch>
        </p:blipFill>
        <p:spPr>
          <a:xfrm flipH="1">
            <a:off x="6300192" y="5013176"/>
            <a:ext cx="2170152" cy="13072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56320"/>
          </a:xfrm>
        </p:spPr>
        <p:txBody>
          <a:bodyPr/>
          <a:lstStyle/>
          <a:p>
            <a:pPr algn="ctr"/>
            <a:r>
              <a:rPr lang="ru-RU" b="1" dirty="0" smtClean="0">
                <a:solidFill>
                  <a:schemeClr val="tx2">
                    <a:lumMod val="75000"/>
                  </a:schemeClr>
                </a:solidFill>
                <a:effectLst>
                  <a:outerShdw blurRad="38100" dist="38100" dir="2700000" algn="tl">
                    <a:srgbClr val="000000">
                      <a:alpha val="43137"/>
                    </a:srgbClr>
                  </a:outerShdw>
                </a:effectLst>
              </a:rPr>
              <a:t>КОЛИБРИ-ПЧЕЛКА</a:t>
            </a:r>
            <a:endParaRPr lang="ru-RU" b="1" dirty="0">
              <a:solidFill>
                <a:schemeClr val="tx2">
                  <a:lumMod val="75000"/>
                </a:schemeClr>
              </a:solidFill>
              <a:effectLst>
                <a:outerShdw blurRad="38100" dist="38100" dir="2700000" algn="tl">
                  <a:srgbClr val="000000">
                    <a:alpha val="43137"/>
                  </a:srgbClr>
                </a:outerShdw>
              </a:effectLst>
            </a:endParaRPr>
          </a:p>
        </p:txBody>
      </p:sp>
      <p:pic>
        <p:nvPicPr>
          <p:cNvPr id="6" name="Содержимое 5" descr="31493.jpg"/>
          <p:cNvPicPr>
            <a:picLocks noGrp="1" noChangeAspect="1"/>
          </p:cNvPicPr>
          <p:nvPr>
            <p:ph idx="1"/>
          </p:nvPr>
        </p:nvPicPr>
        <p:blipFill>
          <a:blip r:embed="rId2" cstate="print"/>
          <a:stretch>
            <a:fillRect/>
          </a:stretch>
        </p:blipFill>
        <p:spPr>
          <a:xfrm>
            <a:off x="1331640" y="1124744"/>
            <a:ext cx="6960236" cy="5061086"/>
          </a:xfrm>
          <a:ln>
            <a:solidFill>
              <a:schemeClr val="accent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259288"/>
          </a:xfrm>
        </p:spPr>
        <p:txBody>
          <a:bodyPr>
            <a:normAutofit/>
          </a:bodyPr>
          <a:lstStyle/>
          <a:p>
            <a:r>
              <a:rPr lang="ru-RU" sz="3200" b="1" dirty="0" smtClean="0">
                <a:solidFill>
                  <a:schemeClr val="tx2">
                    <a:lumMod val="75000"/>
                  </a:schemeClr>
                </a:solidFill>
              </a:rPr>
              <a:t>Птица колибри </a:t>
            </a:r>
            <a:r>
              <a:rPr lang="ru-RU" sz="3200" dirty="0" smtClean="0"/>
              <a:t>ест огромное количество пищи, по сравнению с собственным весом. Колибри-пчелка (</a:t>
            </a:r>
            <a:r>
              <a:rPr lang="ru-RU" sz="3200" dirty="0" err="1" smtClean="0"/>
              <a:t>Mellisuga</a:t>
            </a:r>
            <a:r>
              <a:rPr lang="ru-RU" sz="3200" dirty="0" smtClean="0"/>
              <a:t> </a:t>
            </a:r>
            <a:r>
              <a:rPr lang="ru-RU" sz="3200" dirty="0" err="1" smtClean="0"/>
              <a:t>helenae</a:t>
            </a:r>
            <a:r>
              <a:rPr lang="ru-RU" sz="3200" dirty="0" smtClean="0"/>
              <a:t>) </a:t>
            </a:r>
            <a:r>
              <a:rPr lang="ru-RU" sz="3200" b="1" dirty="0" smtClean="0"/>
              <a:t>за день потребляет до 2 г цветочного нектар</a:t>
            </a:r>
            <a:r>
              <a:rPr lang="ru-RU" sz="3200" dirty="0" smtClean="0"/>
              <a:t>а, а исполинская колибри – </a:t>
            </a:r>
            <a:r>
              <a:rPr lang="ru-RU" sz="3200" b="1" dirty="0" smtClean="0"/>
              <a:t>около 20 г</a:t>
            </a:r>
            <a:r>
              <a:rPr lang="ru-RU" sz="3200" dirty="0" smtClean="0"/>
              <a:t>, то есть вес потребленной пищи практически аналогичен весу самой птицы.</a:t>
            </a:r>
            <a:endParaRPr lang="ru-RU" sz="3200" dirty="0"/>
          </a:p>
        </p:txBody>
      </p:sp>
      <p:pic>
        <p:nvPicPr>
          <p:cNvPr id="4" name="Рисунок 3" descr="7.gif"/>
          <p:cNvPicPr>
            <a:picLocks noChangeAspect="1"/>
          </p:cNvPicPr>
          <p:nvPr/>
        </p:nvPicPr>
        <p:blipFill>
          <a:blip r:embed="rId3" cstate="print"/>
          <a:stretch>
            <a:fillRect/>
          </a:stretch>
        </p:blipFill>
        <p:spPr>
          <a:xfrm flipH="1">
            <a:off x="6300192" y="5013176"/>
            <a:ext cx="2170152" cy="13072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56320"/>
          </a:xfrm>
        </p:spPr>
        <p:txBody>
          <a:bodyPr/>
          <a:lstStyle/>
          <a:p>
            <a:pPr algn="ctr"/>
            <a:r>
              <a:rPr lang="ru-RU" b="1" dirty="0" smtClean="0">
                <a:solidFill>
                  <a:schemeClr val="tx2">
                    <a:lumMod val="75000"/>
                  </a:schemeClr>
                </a:solidFill>
              </a:rPr>
              <a:t>БУРОЗУБКА</a:t>
            </a:r>
            <a:endParaRPr lang="ru-RU" b="1" dirty="0">
              <a:solidFill>
                <a:schemeClr val="tx2">
                  <a:lumMod val="75000"/>
                </a:schemeClr>
              </a:solidFill>
            </a:endParaRPr>
          </a:p>
        </p:txBody>
      </p:sp>
      <p:pic>
        <p:nvPicPr>
          <p:cNvPr id="6" name="Содержимое 5" descr="31583.jpg"/>
          <p:cNvPicPr>
            <a:picLocks noGrp="1" noChangeAspect="1"/>
          </p:cNvPicPr>
          <p:nvPr>
            <p:ph idx="1"/>
          </p:nvPr>
        </p:nvPicPr>
        <p:blipFill>
          <a:blip r:embed="rId2" cstate="print"/>
          <a:stretch>
            <a:fillRect/>
          </a:stretch>
        </p:blipFill>
        <p:spPr>
          <a:xfrm>
            <a:off x="1187624" y="1196752"/>
            <a:ext cx="7088832" cy="5063451"/>
          </a:xfrm>
          <a:ln>
            <a:solidFill>
              <a:schemeClr val="accent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331296"/>
          </a:xfrm>
        </p:spPr>
        <p:txBody>
          <a:bodyPr>
            <a:normAutofit/>
          </a:bodyPr>
          <a:lstStyle/>
          <a:p>
            <a:r>
              <a:rPr lang="ru-RU" sz="3200" b="1" dirty="0" smtClean="0">
                <a:solidFill>
                  <a:schemeClr val="tx2">
                    <a:lumMod val="75000"/>
                  </a:schemeClr>
                </a:solidFill>
              </a:rPr>
              <a:t>Бурозубка</a:t>
            </a:r>
            <a:r>
              <a:rPr lang="ru-RU" sz="3200" dirty="0" smtClean="0"/>
              <a:t> за один день 78 раз ложится спать и столько же раз отправляется на поиски пищи. Эти маленькие зверьки весят около 1,5-3 г, а за сутки поедают свыше 10 г различных насекомых. А зимой, когда бурозубке приходится бороться с холодом, она </a:t>
            </a:r>
            <a:r>
              <a:rPr lang="ru-RU" sz="3200" b="1" dirty="0" smtClean="0"/>
              <a:t>съедает около 30 грамм корма</a:t>
            </a:r>
            <a:r>
              <a:rPr lang="ru-RU" sz="3200" dirty="0" smtClean="0"/>
              <a:t>.</a:t>
            </a:r>
            <a:endParaRPr lang="ru-RU" sz="3200" dirty="0"/>
          </a:p>
        </p:txBody>
      </p:sp>
      <p:pic>
        <p:nvPicPr>
          <p:cNvPr id="4" name="Рисунок 3" descr="7.gif"/>
          <p:cNvPicPr>
            <a:picLocks noChangeAspect="1"/>
          </p:cNvPicPr>
          <p:nvPr/>
        </p:nvPicPr>
        <p:blipFill>
          <a:blip r:embed="rId3" cstate="print"/>
          <a:stretch>
            <a:fillRect/>
          </a:stretch>
        </p:blipFill>
        <p:spPr>
          <a:xfrm flipH="1">
            <a:off x="6300192" y="5013176"/>
            <a:ext cx="2170152" cy="130723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110</TotalTime>
  <Words>580</Words>
  <Application>Microsoft Office PowerPoint</Application>
  <PresentationFormat>Экран (4:3)</PresentationFormat>
  <Paragraphs>45</Paragraphs>
  <Slides>21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Бумажная</vt:lpstr>
      <vt:lpstr>Самые прожорливые животные планеты</vt:lpstr>
      <vt:lpstr>Гусеница сатурнии Полифемы</vt:lpstr>
      <vt:lpstr>Слайд 3</vt:lpstr>
      <vt:lpstr>КРОТЫ</vt:lpstr>
      <vt:lpstr>Слайд 5</vt:lpstr>
      <vt:lpstr>КОЛИБРИ-ПЧЕЛКА</vt:lpstr>
      <vt:lpstr>Слайд 7</vt:lpstr>
      <vt:lpstr>БУРОЗУБКА</vt:lpstr>
      <vt:lpstr>Слайд 9</vt:lpstr>
      <vt:lpstr>СЛОН</vt:lpstr>
      <vt:lpstr>Слайд 11</vt:lpstr>
      <vt:lpstr>ВЕРБЛЮДЫ</vt:lpstr>
      <vt:lpstr>Слайд 13</vt:lpstr>
      <vt:lpstr>МОЛОХ</vt:lpstr>
      <vt:lpstr>Слайд 15</vt:lpstr>
      <vt:lpstr>КРОКОДИЛЫ</vt:lpstr>
      <vt:lpstr>Слайд 17</vt:lpstr>
      <vt:lpstr>ПИТОНЫ</vt:lpstr>
      <vt:lpstr>Слайд 19</vt:lpstr>
      <vt:lpstr>ЧЕЛОВЕК</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прожорливые животные планеты</dc:title>
  <dc:creator>zooclub.ru</dc:creator>
  <cp:keywords>животные</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14</cp:revision>
  <dcterms:created xsi:type="dcterms:W3CDTF">2014-02-09T07:54:32Z</dcterms:created>
  <dcterms:modified xsi:type="dcterms:W3CDTF">2018-02-16T06:09:41Z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