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DF5630-958F-4150-BE11-7142BE51632B}" type="datetimeFigureOut">
              <a:rPr lang="ru-RU" smtClean="0"/>
              <a:pPr/>
              <a:t>01.02.2016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8B6B7-0B2D-43C2-9541-31B0C6323C5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http://zooclub.ru/samye/dorogie_podody_sobak.shtml</a:t>
            </a:r>
            <a:endParaRPr lang="ru-RU" dirty="0"/>
          </a:p>
        </p:txBody>
      </p:sp>
      <p:sp>
        <p:nvSpPr>
          <p:cNvPr id="4" name="Номер слайда 3"/>
          <p:cNvSpPr>
            <a:spLocks noGrp="1"/>
          </p:cNvSpPr>
          <p:nvPr>
            <p:ph type="sldNum" sz="quarter" idx="10"/>
          </p:nvPr>
        </p:nvSpPr>
        <p:spPr/>
        <p:txBody>
          <a:bodyPr/>
          <a:lstStyle/>
          <a:p>
            <a:fld id="{C328B6B7-0B2D-43C2-9541-31B0C6323C56}"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http://zooclub.ru/samye/dorogie_podody_sobak.shtml</a:t>
            </a:r>
            <a:endParaRPr lang="ru-RU" dirty="0"/>
          </a:p>
        </p:txBody>
      </p:sp>
      <p:sp>
        <p:nvSpPr>
          <p:cNvPr id="4" name="Номер слайда 3"/>
          <p:cNvSpPr>
            <a:spLocks noGrp="1"/>
          </p:cNvSpPr>
          <p:nvPr>
            <p:ph type="sldNum" sz="quarter" idx="10"/>
          </p:nvPr>
        </p:nvSpPr>
        <p:spPr/>
        <p:txBody>
          <a:bodyPr/>
          <a:lstStyle/>
          <a:p>
            <a:fld id="{C328B6B7-0B2D-43C2-9541-31B0C6323C56}"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http://zooclub.ru/samye/dorogie_podody_sobak.shtml</a:t>
            </a:r>
            <a:endParaRPr lang="ru-RU"/>
          </a:p>
        </p:txBody>
      </p:sp>
      <p:sp>
        <p:nvSpPr>
          <p:cNvPr id="4" name="Номер слайда 3"/>
          <p:cNvSpPr>
            <a:spLocks noGrp="1"/>
          </p:cNvSpPr>
          <p:nvPr>
            <p:ph type="sldNum" sz="quarter" idx="10"/>
          </p:nvPr>
        </p:nvSpPr>
        <p:spPr/>
        <p:txBody>
          <a:bodyPr/>
          <a:lstStyle/>
          <a:p>
            <a:fld id="{C328B6B7-0B2D-43C2-9541-31B0C6323C56}"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http://zooclub.ru/samye/dorogie_podody_sobak.shtml</a:t>
            </a:r>
            <a:endParaRPr lang="ru-RU" dirty="0"/>
          </a:p>
        </p:txBody>
      </p:sp>
      <p:sp>
        <p:nvSpPr>
          <p:cNvPr id="4" name="Номер слайда 3"/>
          <p:cNvSpPr>
            <a:spLocks noGrp="1"/>
          </p:cNvSpPr>
          <p:nvPr>
            <p:ph type="sldNum" sz="quarter" idx="10"/>
          </p:nvPr>
        </p:nvSpPr>
        <p:spPr/>
        <p:txBody>
          <a:bodyPr/>
          <a:lstStyle/>
          <a:p>
            <a:fld id="{C328B6B7-0B2D-43C2-9541-31B0C6323C56}"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http://zooclub.ru/samye/dorogie_podody_sobak.shtml</a:t>
            </a:r>
            <a:endParaRPr lang="ru-RU" dirty="0"/>
          </a:p>
        </p:txBody>
      </p:sp>
      <p:sp>
        <p:nvSpPr>
          <p:cNvPr id="4" name="Номер слайда 3"/>
          <p:cNvSpPr>
            <a:spLocks noGrp="1"/>
          </p:cNvSpPr>
          <p:nvPr>
            <p:ph type="sldNum" sz="quarter" idx="10"/>
          </p:nvPr>
        </p:nvSpPr>
        <p:spPr/>
        <p:txBody>
          <a:bodyPr/>
          <a:lstStyle/>
          <a:p>
            <a:fld id="{C328B6B7-0B2D-43C2-9541-31B0C6323C56}"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http://zooclub.ru/samye/dorogie_podody_sobak.shtml</a:t>
            </a:r>
            <a:endParaRPr lang="ru-RU" dirty="0"/>
          </a:p>
        </p:txBody>
      </p:sp>
      <p:sp>
        <p:nvSpPr>
          <p:cNvPr id="4" name="Номер слайда 3"/>
          <p:cNvSpPr>
            <a:spLocks noGrp="1"/>
          </p:cNvSpPr>
          <p:nvPr>
            <p:ph type="sldNum" sz="quarter" idx="10"/>
          </p:nvPr>
        </p:nvSpPr>
        <p:spPr/>
        <p:txBody>
          <a:bodyPr/>
          <a:lstStyle/>
          <a:p>
            <a:fld id="{C328B6B7-0B2D-43C2-9541-31B0C6323C56}"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http://zooclub.ru/samye/dorogie_podody_sobak.shtml</a:t>
            </a:r>
            <a:endParaRPr lang="ru-RU" dirty="0"/>
          </a:p>
        </p:txBody>
      </p:sp>
      <p:sp>
        <p:nvSpPr>
          <p:cNvPr id="4" name="Номер слайда 3"/>
          <p:cNvSpPr>
            <a:spLocks noGrp="1"/>
          </p:cNvSpPr>
          <p:nvPr>
            <p:ph type="sldNum" sz="quarter" idx="10"/>
          </p:nvPr>
        </p:nvSpPr>
        <p:spPr/>
        <p:txBody>
          <a:bodyPr/>
          <a:lstStyle/>
          <a:p>
            <a:fld id="{C328B6B7-0B2D-43C2-9541-31B0C6323C56}"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http://zooclub.ru/samye/dorogie_podody_sobak.shtml</a:t>
            </a:r>
            <a:endParaRPr lang="ru-RU" dirty="0"/>
          </a:p>
        </p:txBody>
      </p:sp>
      <p:sp>
        <p:nvSpPr>
          <p:cNvPr id="4" name="Номер слайда 3"/>
          <p:cNvSpPr>
            <a:spLocks noGrp="1"/>
          </p:cNvSpPr>
          <p:nvPr>
            <p:ph type="sldNum" sz="quarter" idx="10"/>
          </p:nvPr>
        </p:nvSpPr>
        <p:spPr/>
        <p:txBody>
          <a:bodyPr/>
          <a:lstStyle/>
          <a:p>
            <a:fld id="{C328B6B7-0B2D-43C2-9541-31B0C6323C56}"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http://zooclub.ru/samye/dorogie_podody_sobak.shtml</a:t>
            </a:r>
            <a:endParaRPr lang="ru-RU" dirty="0"/>
          </a:p>
        </p:txBody>
      </p:sp>
      <p:sp>
        <p:nvSpPr>
          <p:cNvPr id="4" name="Номер слайда 3"/>
          <p:cNvSpPr>
            <a:spLocks noGrp="1"/>
          </p:cNvSpPr>
          <p:nvPr>
            <p:ph type="sldNum" sz="quarter" idx="10"/>
          </p:nvPr>
        </p:nvSpPr>
        <p:spPr/>
        <p:txBody>
          <a:bodyPr/>
          <a:lstStyle/>
          <a:p>
            <a:fld id="{C328B6B7-0B2D-43C2-9541-31B0C6323C56}"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http://zooclub.ru/samye/dorogie_podody_sobak.shtml</a:t>
            </a:r>
            <a:endParaRPr lang="ru-RU" dirty="0"/>
          </a:p>
        </p:txBody>
      </p:sp>
      <p:sp>
        <p:nvSpPr>
          <p:cNvPr id="4" name="Номер слайда 3"/>
          <p:cNvSpPr>
            <a:spLocks noGrp="1"/>
          </p:cNvSpPr>
          <p:nvPr>
            <p:ph type="sldNum" sz="quarter" idx="10"/>
          </p:nvPr>
        </p:nvSpPr>
        <p:spPr/>
        <p:txBody>
          <a:bodyPr/>
          <a:lstStyle/>
          <a:p>
            <a:fld id="{C328B6B7-0B2D-43C2-9541-31B0C6323C56}"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http://zooclub.ru/samye/dorogie_podody_sobak.shtml</a:t>
            </a:r>
            <a:endParaRPr lang="ru-RU" dirty="0"/>
          </a:p>
        </p:txBody>
      </p:sp>
      <p:sp>
        <p:nvSpPr>
          <p:cNvPr id="4" name="Номер слайда 3"/>
          <p:cNvSpPr>
            <a:spLocks noGrp="1"/>
          </p:cNvSpPr>
          <p:nvPr>
            <p:ph type="sldNum" sz="quarter" idx="10"/>
          </p:nvPr>
        </p:nvSpPr>
        <p:spPr/>
        <p:txBody>
          <a:bodyPr/>
          <a:lstStyle/>
          <a:p>
            <a:fld id="{C328B6B7-0B2D-43C2-9541-31B0C6323C56}"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768CEF26-62D1-4CA4-8AA1-1D5B835C4D6F}" type="datetimeFigureOut">
              <a:rPr lang="ru-RU" smtClean="0"/>
              <a:pPr/>
              <a:t>01.02.2016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EC0CCD4-3805-40CF-9E86-F0A4B9832BE7}"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8CEF26-62D1-4CA4-8AA1-1D5B835C4D6F}"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C0CCD4-3805-40CF-9E86-F0A4B9832BE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CEC0CCD4-3805-40CF-9E86-F0A4B9832BE7}"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68CEF26-62D1-4CA4-8AA1-1D5B835C4D6F}"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768CEF26-62D1-4CA4-8AA1-1D5B835C4D6F}" type="datetimeFigureOut">
              <a:rPr lang="ru-RU" smtClean="0"/>
              <a:pPr/>
              <a:t>01.02.2016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CEC0CCD4-3805-40CF-9E86-F0A4B9832BE7}"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768CEF26-62D1-4CA4-8AA1-1D5B835C4D6F}" type="datetimeFigureOut">
              <a:rPr lang="ru-RU" smtClean="0"/>
              <a:pPr/>
              <a:t>01.02.2016</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EC0CCD4-3805-40CF-9E86-F0A4B9832BE7}"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768CEF26-62D1-4CA4-8AA1-1D5B835C4D6F}" type="datetimeFigureOut">
              <a:rPr lang="ru-RU" smtClean="0"/>
              <a:pPr/>
              <a:t>01.02.2016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C0CCD4-3805-40CF-9E86-F0A4B9832BE7}"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768CEF26-62D1-4CA4-8AA1-1D5B835C4D6F}" type="datetimeFigureOut">
              <a:rPr lang="ru-RU" smtClean="0"/>
              <a:pPr/>
              <a:t>01.02.2016</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CEC0CCD4-3805-40CF-9E86-F0A4B9832BE7}"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68CEF26-62D1-4CA4-8AA1-1D5B835C4D6F}" type="datetimeFigureOut">
              <a:rPr lang="ru-RU" smtClean="0"/>
              <a:pPr/>
              <a:t>01.02.2016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CEC0CCD4-3805-40CF-9E86-F0A4B9832BE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768CEF26-62D1-4CA4-8AA1-1D5B835C4D6F}" type="datetimeFigureOut">
              <a:rPr lang="ru-RU" smtClean="0"/>
              <a:pPr/>
              <a:t>01.02.2016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EC0CCD4-3805-40CF-9E86-F0A4B9832BE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EC0CCD4-3805-40CF-9E86-F0A4B9832BE7}"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768CEF26-62D1-4CA4-8AA1-1D5B835C4D6F}" type="datetimeFigureOut">
              <a:rPr lang="ru-RU" smtClean="0"/>
              <a:pPr/>
              <a:t>01.02.2016</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CEC0CCD4-3805-40CF-9E86-F0A4B9832BE7}"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768CEF26-62D1-4CA4-8AA1-1D5B835C4D6F}" type="datetimeFigureOut">
              <a:rPr lang="ru-RU" smtClean="0"/>
              <a:pPr/>
              <a:t>01.02.2016</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68CEF26-62D1-4CA4-8AA1-1D5B835C4D6F}" type="datetimeFigureOut">
              <a:rPr lang="ru-RU" smtClean="0"/>
              <a:pPr/>
              <a:t>01.02.2016</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EC0CCD4-3805-40CF-9E86-F0A4B9832BE7}"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ru-RU" dirty="0" smtClean="0"/>
              <a:t>Собаки – лучшие друзья человека. Они могут помогать хозяевам в охране, охоте, по хозяйству, а могут просто радовать, веселить и умилять. </a:t>
            </a:r>
          </a:p>
        </p:txBody>
      </p:sp>
      <p:sp>
        <p:nvSpPr>
          <p:cNvPr id="2" name="Заголовок 1"/>
          <p:cNvSpPr>
            <a:spLocks noGrp="1"/>
          </p:cNvSpPr>
          <p:nvPr>
            <p:ph type="ctrTitle"/>
          </p:nvPr>
        </p:nvSpPr>
        <p:spPr/>
        <p:txBody>
          <a:bodyPr/>
          <a:lstStyle/>
          <a:p>
            <a:r>
              <a:rPr lang="ru-RU" b="1" dirty="0" smtClean="0"/>
              <a:t>Самые дорогие породы собак</a:t>
            </a:r>
            <a:endParaRPr lang="ru-RU" b="1" dirty="0"/>
          </a:p>
        </p:txBody>
      </p:sp>
      <p:sp>
        <p:nvSpPr>
          <p:cNvPr id="4" name="TextBox 3"/>
          <p:cNvSpPr txBox="1"/>
          <p:nvPr/>
        </p:nvSpPr>
        <p:spPr>
          <a:xfrm>
            <a:off x="179512" y="6381328"/>
            <a:ext cx="1702710" cy="307777"/>
          </a:xfrm>
          <a:prstGeom prst="rect">
            <a:avLst/>
          </a:prstGeom>
          <a:noFill/>
        </p:spPr>
        <p:txBody>
          <a:bodyPr wrap="none" rtlCol="0">
            <a:spAutoFit/>
          </a:bodyPr>
          <a:lstStyle/>
          <a:p>
            <a:r>
              <a:rPr lang="en-US" sz="1400" b="1" dirty="0" smtClean="0">
                <a:solidFill>
                  <a:schemeClr val="bg1"/>
                </a:solidFill>
              </a:rPr>
              <a:t>www.zooclub.ru</a:t>
            </a:r>
            <a:endParaRPr lang="ru-RU" sz="1400" b="1" dirty="0">
              <a:solidFill>
                <a:schemeClr val="bg1"/>
              </a:solidFill>
            </a:endParaRPr>
          </a:p>
        </p:txBody>
      </p:sp>
      <p:pic>
        <p:nvPicPr>
          <p:cNvPr id="5" name="Рисунок 4" descr="(12).gif"/>
          <p:cNvPicPr>
            <a:picLocks noChangeAspect="1"/>
          </p:cNvPicPr>
          <p:nvPr/>
        </p:nvPicPr>
        <p:blipFill>
          <a:blip r:embed="rId3" cstate="print"/>
          <a:stretch>
            <a:fillRect/>
          </a:stretch>
        </p:blipFill>
        <p:spPr>
          <a:xfrm>
            <a:off x="251520" y="3861048"/>
            <a:ext cx="1798336" cy="2445737"/>
          </a:xfrm>
          <a:prstGeom prst="rect">
            <a:avLst/>
          </a:prstGeom>
        </p:spPr>
      </p:pic>
      <p:pic>
        <p:nvPicPr>
          <p:cNvPr id="6" name="Рисунок 5" descr="89.gif"/>
          <p:cNvPicPr>
            <a:picLocks noChangeAspect="1"/>
          </p:cNvPicPr>
          <p:nvPr/>
        </p:nvPicPr>
        <p:blipFill>
          <a:blip r:embed="rId4" cstate="print"/>
          <a:stretch>
            <a:fillRect/>
          </a:stretch>
        </p:blipFill>
        <p:spPr>
          <a:xfrm>
            <a:off x="6156176" y="4005064"/>
            <a:ext cx="2560285" cy="2304256"/>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Чау-чау</a:t>
            </a:r>
            <a:endParaRPr lang="ru-RU" b="1" dirty="0"/>
          </a:p>
        </p:txBody>
      </p:sp>
      <p:pic>
        <p:nvPicPr>
          <p:cNvPr id="6" name="Содержимое 5" descr="144.jpg"/>
          <p:cNvPicPr>
            <a:picLocks noGrp="1" noChangeAspect="1"/>
          </p:cNvPicPr>
          <p:nvPr>
            <p:ph sz="quarter" idx="1"/>
          </p:nvPr>
        </p:nvPicPr>
        <p:blipFill>
          <a:blip r:embed="rId2" cstate="print"/>
          <a:stretch>
            <a:fillRect/>
          </a:stretch>
        </p:blipFill>
        <p:spPr>
          <a:xfrm>
            <a:off x="1619672" y="1700808"/>
            <a:ext cx="6096000" cy="4572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fontScale="92500" lnSpcReduction="10000"/>
          </a:bodyPr>
          <a:lstStyle/>
          <a:p>
            <a:pPr>
              <a:buNone/>
            </a:pPr>
            <a:r>
              <a:rPr lang="ru-RU" dirty="0" smtClean="0"/>
              <a:t>    5. Собаки породы </a:t>
            </a:r>
            <a:r>
              <a:rPr lang="ru-RU" b="1" dirty="0" smtClean="0"/>
              <a:t>чау-чау</a:t>
            </a:r>
            <a:r>
              <a:rPr lang="ru-RU" dirty="0" smtClean="0"/>
              <a:t>, выведенные еще во времена Древнего Китая, привлекают многих людей невероятно густой шерстью на всем теле и необычным фиолетовым языком. Несмотря на привлекательный внешний вид, эти мохнатые собаки могут доставить много хлопот начинающим собаководам. Им они могут показаться неуправляемыми бестиями, неподдающимися дрессировке, что, конечно, не так. Тем не менее, спрос на эту породу собак относительно большой. Цена за одного маленького «медвежонка» варьируется </a:t>
            </a:r>
            <a:r>
              <a:rPr lang="ru-RU" b="1" dirty="0" smtClean="0"/>
              <a:t>от 2500 до 4000 долларов</a:t>
            </a:r>
            <a:r>
              <a:rPr lang="ru-RU" dirty="0" smtClean="0"/>
              <a:t>.</a:t>
            </a:r>
          </a:p>
        </p:txBody>
      </p:sp>
      <p:pic>
        <p:nvPicPr>
          <p:cNvPr id="4" name="Рисунок 3" descr="153.gif"/>
          <p:cNvPicPr>
            <a:picLocks noChangeAspect="1"/>
          </p:cNvPicPr>
          <p:nvPr/>
        </p:nvPicPr>
        <p:blipFill>
          <a:blip r:embed="rId3" cstate="print"/>
          <a:stretch>
            <a:fillRect/>
          </a:stretch>
        </p:blipFill>
        <p:spPr>
          <a:xfrm>
            <a:off x="6876256" y="260648"/>
            <a:ext cx="2016224" cy="9946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Тибетский </a:t>
            </a:r>
            <a:r>
              <a:rPr lang="ru-RU" b="1" dirty="0" err="1" smtClean="0"/>
              <a:t>мастиф</a:t>
            </a:r>
            <a:endParaRPr lang="ru-RU" b="1" dirty="0"/>
          </a:p>
        </p:txBody>
      </p:sp>
      <p:pic>
        <p:nvPicPr>
          <p:cNvPr id="4" name="Содержимое 3" descr="7176.jpg"/>
          <p:cNvPicPr>
            <a:picLocks noGrp="1" noChangeAspect="1"/>
          </p:cNvPicPr>
          <p:nvPr>
            <p:ph sz="quarter" idx="1"/>
          </p:nvPr>
        </p:nvPicPr>
        <p:blipFill>
          <a:blip r:embed="rId2" cstate="print"/>
          <a:stretch>
            <a:fillRect/>
          </a:stretch>
        </p:blipFill>
        <p:spPr>
          <a:xfrm>
            <a:off x="1115616" y="1700808"/>
            <a:ext cx="7128792" cy="455054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lnSpcReduction="10000"/>
          </a:bodyPr>
          <a:lstStyle/>
          <a:p>
            <a:pPr>
              <a:buNone/>
            </a:pPr>
            <a:r>
              <a:rPr lang="ru-RU" dirty="0" smtClean="0"/>
              <a:t>   6. </a:t>
            </a:r>
            <a:r>
              <a:rPr lang="ru-RU" b="1" dirty="0" smtClean="0"/>
              <a:t>Тибетский </a:t>
            </a:r>
            <a:r>
              <a:rPr lang="ru-RU" b="1" dirty="0" err="1" smtClean="0"/>
              <a:t>мастиф</a:t>
            </a:r>
            <a:r>
              <a:rPr lang="ru-RU" b="1" dirty="0" smtClean="0"/>
              <a:t> </a:t>
            </a:r>
            <a:r>
              <a:rPr lang="ru-RU" dirty="0" smtClean="0"/>
              <a:t>– </a:t>
            </a:r>
            <a:r>
              <a:rPr lang="ru-RU" b="1" dirty="0" smtClean="0"/>
              <a:t>одна из самых дорогих пород собак. </a:t>
            </a:r>
            <a:r>
              <a:rPr lang="ru-RU" dirty="0" smtClean="0"/>
              <a:t>Тибетский </a:t>
            </a:r>
            <a:r>
              <a:rPr lang="ru-RU" dirty="0" err="1" smtClean="0"/>
              <a:t>мастиф</a:t>
            </a:r>
            <a:r>
              <a:rPr lang="ru-RU" dirty="0" smtClean="0"/>
              <a:t> крупная собака, которая может достигать веса в 50-65 кг и роста – 75 см. Шикарная длинная и густая шерсть, позволяющая собаке спокойно выдерживать лютые морозы, – гордость этой породы. Кроме этого, мастифы практически не имеют «собачьего» запаха и являются отличными сторожами. Чтобы осуществить задуманное, необходимо заплатить </a:t>
            </a:r>
            <a:r>
              <a:rPr lang="ru-RU" b="1" dirty="0" smtClean="0"/>
              <a:t>около 3000-6000 долларов</a:t>
            </a:r>
            <a:r>
              <a:rPr lang="ru-RU" dirty="0" smtClean="0"/>
              <a:t>, но может быть и более высокая цена.</a:t>
            </a:r>
          </a:p>
        </p:txBody>
      </p:sp>
      <p:pic>
        <p:nvPicPr>
          <p:cNvPr id="4" name="Рисунок 3" descr="153.gif"/>
          <p:cNvPicPr>
            <a:picLocks noChangeAspect="1"/>
          </p:cNvPicPr>
          <p:nvPr/>
        </p:nvPicPr>
        <p:blipFill>
          <a:blip r:embed="rId3" cstate="print"/>
          <a:stretch>
            <a:fillRect/>
          </a:stretch>
        </p:blipFill>
        <p:spPr>
          <a:xfrm>
            <a:off x="6876256" y="260648"/>
            <a:ext cx="2016224" cy="9946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Фараонова собака</a:t>
            </a:r>
            <a:endParaRPr lang="ru-RU" b="1" dirty="0"/>
          </a:p>
        </p:txBody>
      </p:sp>
      <p:pic>
        <p:nvPicPr>
          <p:cNvPr id="4" name="Содержимое 3" descr="7178.jpg"/>
          <p:cNvPicPr>
            <a:picLocks noGrp="1" noChangeAspect="1"/>
          </p:cNvPicPr>
          <p:nvPr>
            <p:ph sz="quarter" idx="1"/>
          </p:nvPr>
        </p:nvPicPr>
        <p:blipFill>
          <a:blip r:embed="rId2" cstate="print"/>
          <a:stretch>
            <a:fillRect/>
          </a:stretch>
        </p:blipFill>
        <p:spPr>
          <a:xfrm>
            <a:off x="1763688" y="1700808"/>
            <a:ext cx="5713602" cy="456135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lnSpcReduction="10000"/>
          </a:bodyPr>
          <a:lstStyle/>
          <a:p>
            <a:pPr>
              <a:buNone/>
            </a:pPr>
            <a:r>
              <a:rPr lang="ru-RU" dirty="0" smtClean="0"/>
              <a:t>    7. </a:t>
            </a:r>
            <a:r>
              <a:rPr lang="ru-RU" b="1" dirty="0" smtClean="0"/>
              <a:t>Фараонова собака </a:t>
            </a:r>
            <a:r>
              <a:rPr lang="ru-RU" dirty="0" smtClean="0"/>
              <a:t>родом с Мальты, хотя, глядя на название, а также на внешне благородные черты и тонкие линии собак, думается, что порода берет начало в Египте. Порода выводилась как охотничья, поэтому фараоновы собаки хорошо берут след, приносят убитую добычу, неплохо выступают в роли загонщиков. Стоимость щенков в основном зависит от родословной, впрочем, как и у других пород. Средняя цена – </a:t>
            </a:r>
            <a:r>
              <a:rPr lang="ru-RU" b="1" dirty="0" smtClean="0"/>
              <a:t>2500-3000 долларов США.</a:t>
            </a:r>
            <a:endParaRPr lang="ru-RU" b="1" dirty="0"/>
          </a:p>
        </p:txBody>
      </p:sp>
      <p:pic>
        <p:nvPicPr>
          <p:cNvPr id="4" name="Рисунок 3" descr="153.gif"/>
          <p:cNvPicPr>
            <a:picLocks noChangeAspect="1"/>
          </p:cNvPicPr>
          <p:nvPr/>
        </p:nvPicPr>
        <p:blipFill>
          <a:blip r:embed="rId3" cstate="print"/>
          <a:stretch>
            <a:fillRect/>
          </a:stretch>
        </p:blipFill>
        <p:spPr>
          <a:xfrm>
            <a:off x="6876256" y="260648"/>
            <a:ext cx="2016224" cy="9946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Бородатый колли</a:t>
            </a:r>
            <a:endParaRPr lang="ru-RU" b="1" dirty="0"/>
          </a:p>
        </p:txBody>
      </p:sp>
      <p:pic>
        <p:nvPicPr>
          <p:cNvPr id="4" name="Содержимое 3" descr="147.jpg"/>
          <p:cNvPicPr>
            <a:picLocks noGrp="1" noChangeAspect="1"/>
          </p:cNvPicPr>
          <p:nvPr>
            <p:ph sz="quarter" idx="1"/>
          </p:nvPr>
        </p:nvPicPr>
        <p:blipFill>
          <a:blip r:embed="rId2" cstate="print"/>
          <a:stretch>
            <a:fillRect/>
          </a:stretch>
        </p:blipFill>
        <p:spPr>
          <a:xfrm>
            <a:off x="1547664" y="1700808"/>
            <a:ext cx="6096000" cy="4572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pPr>
              <a:buNone/>
            </a:pPr>
            <a:r>
              <a:rPr lang="ru-RU" dirty="0" smtClean="0"/>
              <a:t>   8. </a:t>
            </a:r>
            <a:r>
              <a:rPr lang="ru-RU" b="1" dirty="0" smtClean="0"/>
              <a:t>Бородатый колли </a:t>
            </a:r>
            <a:r>
              <a:rPr lang="ru-RU" dirty="0" smtClean="0"/>
              <a:t>- </a:t>
            </a:r>
            <a:r>
              <a:rPr lang="ru-RU" b="1" dirty="0" smtClean="0"/>
              <a:t>одна из лучших пород пастушьих собак</a:t>
            </a:r>
            <a:r>
              <a:rPr lang="ru-RU" dirty="0" smtClean="0"/>
              <a:t>, которая сегодня редко используется по «назначению». Все чаще она просто верный, ласковый и преданный друг, перекочевавший из сельской местности в город. Бородатые колли активные и жизнерадостные. Неудивительно, что спрос на бородатых колли все еще высок. Цена за одного щенка разная, средняя же – </a:t>
            </a:r>
            <a:r>
              <a:rPr lang="ru-RU" b="1" dirty="0" smtClean="0"/>
              <a:t>2000-3000 долларов США</a:t>
            </a:r>
            <a:r>
              <a:rPr lang="ru-RU" dirty="0" smtClean="0"/>
              <a:t>.</a:t>
            </a:r>
            <a:endParaRPr lang="ru-RU" dirty="0"/>
          </a:p>
        </p:txBody>
      </p:sp>
      <p:pic>
        <p:nvPicPr>
          <p:cNvPr id="4" name="Рисунок 3" descr="153.gif"/>
          <p:cNvPicPr>
            <a:picLocks noChangeAspect="1"/>
          </p:cNvPicPr>
          <p:nvPr/>
        </p:nvPicPr>
        <p:blipFill>
          <a:blip r:embed="rId3" cstate="print"/>
          <a:stretch>
            <a:fillRect/>
          </a:stretch>
        </p:blipFill>
        <p:spPr>
          <a:xfrm>
            <a:off x="6876256" y="260648"/>
            <a:ext cx="2016224" cy="9946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Салюки</a:t>
            </a:r>
            <a:endParaRPr lang="ru-RU" b="1" dirty="0"/>
          </a:p>
        </p:txBody>
      </p:sp>
      <p:pic>
        <p:nvPicPr>
          <p:cNvPr id="4" name="Содержимое 3" descr="7179.jpg"/>
          <p:cNvPicPr>
            <a:picLocks noGrp="1" noChangeAspect="1"/>
          </p:cNvPicPr>
          <p:nvPr>
            <p:ph sz="quarter" idx="1"/>
          </p:nvPr>
        </p:nvPicPr>
        <p:blipFill>
          <a:blip r:embed="rId2" cstate="print"/>
          <a:stretch>
            <a:fillRect/>
          </a:stretch>
        </p:blipFill>
        <p:spPr>
          <a:xfrm>
            <a:off x="2699792" y="1700808"/>
            <a:ext cx="3707027" cy="4572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lnSpcReduction="10000"/>
          </a:bodyPr>
          <a:lstStyle/>
          <a:p>
            <a:pPr>
              <a:buNone/>
            </a:pPr>
            <a:r>
              <a:rPr lang="ru-RU" dirty="0" smtClean="0"/>
              <a:t>   9. </a:t>
            </a:r>
            <a:r>
              <a:rPr lang="ru-RU" b="1" dirty="0" err="1" smtClean="0"/>
              <a:t>Салюки</a:t>
            </a:r>
            <a:r>
              <a:rPr lang="ru-RU" b="1" dirty="0" smtClean="0"/>
              <a:t>, или восточная борзая</a:t>
            </a:r>
            <a:r>
              <a:rPr lang="ru-RU" dirty="0" smtClean="0"/>
              <a:t>, – порода аристократов. Эти собаки изящные и стройные. По своей природе </a:t>
            </a:r>
            <a:r>
              <a:rPr lang="ru-RU" dirty="0" err="1" smtClean="0"/>
              <a:t>салюки</a:t>
            </a:r>
            <a:r>
              <a:rPr lang="ru-RU" dirty="0" smtClean="0"/>
              <a:t> – охотники, они загоняли зайцев и лис. Раньше щенков этой породы не продавали, считая, что любой предложенной суммы денег будет мало, поэтому было принято дарить щенков </a:t>
            </a:r>
            <a:r>
              <a:rPr lang="ru-RU" dirty="0" err="1" smtClean="0"/>
              <a:t>салюки</a:t>
            </a:r>
            <a:r>
              <a:rPr lang="ru-RU" dirty="0" smtClean="0"/>
              <a:t>, выказывая тем самым глубокое почтение и уважение. Сегодня же цена на этих собак вполне конкретная и составляет примерно </a:t>
            </a:r>
            <a:r>
              <a:rPr lang="ru-RU" b="1" dirty="0" smtClean="0"/>
              <a:t>2500 долларов США</a:t>
            </a:r>
            <a:r>
              <a:rPr lang="ru-RU" dirty="0" smtClean="0"/>
              <a:t>.</a:t>
            </a:r>
            <a:endParaRPr lang="ru-RU" dirty="0"/>
          </a:p>
        </p:txBody>
      </p:sp>
      <p:pic>
        <p:nvPicPr>
          <p:cNvPr id="4" name="Рисунок 3" descr="153.gif"/>
          <p:cNvPicPr>
            <a:picLocks noChangeAspect="1"/>
          </p:cNvPicPr>
          <p:nvPr/>
        </p:nvPicPr>
        <p:blipFill>
          <a:blip r:embed="rId3" cstate="print"/>
          <a:stretch>
            <a:fillRect/>
          </a:stretch>
        </p:blipFill>
        <p:spPr>
          <a:xfrm>
            <a:off x="6876256" y="260648"/>
            <a:ext cx="2016224" cy="9946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Левхен</a:t>
            </a:r>
            <a:endParaRPr lang="ru-RU" b="1" dirty="0"/>
          </a:p>
        </p:txBody>
      </p:sp>
      <p:pic>
        <p:nvPicPr>
          <p:cNvPr id="4" name="Содержимое 3" descr="7081.jpg"/>
          <p:cNvPicPr>
            <a:picLocks noGrp="1" noChangeAspect="1"/>
          </p:cNvPicPr>
          <p:nvPr>
            <p:ph sz="quarter" idx="1"/>
          </p:nvPr>
        </p:nvPicPr>
        <p:blipFill>
          <a:blip r:embed="rId2" cstate="print"/>
          <a:stretch>
            <a:fillRect/>
          </a:stretch>
        </p:blipFill>
        <p:spPr>
          <a:xfrm>
            <a:off x="1331640" y="1700808"/>
            <a:ext cx="6655870" cy="4559271"/>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Акита-ину</a:t>
            </a:r>
            <a:endParaRPr lang="ru-RU" b="1" dirty="0"/>
          </a:p>
        </p:txBody>
      </p:sp>
      <p:pic>
        <p:nvPicPr>
          <p:cNvPr id="4" name="Содержимое 3" descr="7180.jpg"/>
          <p:cNvPicPr>
            <a:picLocks noGrp="1" noChangeAspect="1"/>
          </p:cNvPicPr>
          <p:nvPr>
            <p:ph sz="quarter" idx="1"/>
          </p:nvPr>
        </p:nvPicPr>
        <p:blipFill>
          <a:blip r:embed="rId2" cstate="print"/>
          <a:stretch>
            <a:fillRect/>
          </a:stretch>
        </p:blipFill>
        <p:spPr>
          <a:xfrm>
            <a:off x="1043608" y="1642741"/>
            <a:ext cx="7416824" cy="458607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pPr>
              <a:buNone/>
            </a:pPr>
            <a:r>
              <a:rPr lang="ru-RU" dirty="0" smtClean="0"/>
              <a:t>    10. Порода собак </a:t>
            </a:r>
            <a:r>
              <a:rPr lang="ru-RU" b="1" dirty="0" err="1" smtClean="0"/>
              <a:t>акита-ину</a:t>
            </a:r>
            <a:r>
              <a:rPr lang="ru-RU" dirty="0" smtClean="0"/>
              <a:t>, выведенная в Японии, получила широкую известность благодаря верному псу </a:t>
            </a:r>
            <a:r>
              <a:rPr lang="ru-RU" dirty="0" err="1" smtClean="0"/>
              <a:t>Хатико</a:t>
            </a:r>
            <a:r>
              <a:rPr lang="ru-RU" dirty="0" smtClean="0"/>
              <a:t>, историю которого знает уже весь мир. </a:t>
            </a:r>
            <a:r>
              <a:rPr lang="ru-RU" dirty="0" err="1" smtClean="0"/>
              <a:t>Акита</a:t>
            </a:r>
            <a:r>
              <a:rPr lang="ru-RU" dirty="0" smtClean="0"/>
              <a:t> </a:t>
            </a:r>
            <a:r>
              <a:rPr lang="ru-RU" dirty="0" err="1" smtClean="0"/>
              <a:t>ину</a:t>
            </a:r>
            <a:r>
              <a:rPr lang="ru-RU" dirty="0" smtClean="0"/>
              <a:t> сама по себе примечательная порода. У нее, казалось бы, простой экстерьер, но особенный характер. Ее особое качество – дисциплинированность. Средняя мировая цена за щенка варьируется в пределах между </a:t>
            </a:r>
            <a:r>
              <a:rPr lang="ru-RU" b="1" dirty="0" smtClean="0"/>
              <a:t>1000 и 2500 долларов США</a:t>
            </a:r>
            <a:r>
              <a:rPr lang="ru-RU" dirty="0" smtClean="0"/>
              <a:t>.</a:t>
            </a:r>
            <a:endParaRPr lang="ru-RU" dirty="0"/>
          </a:p>
        </p:txBody>
      </p:sp>
      <p:pic>
        <p:nvPicPr>
          <p:cNvPr id="4" name="Рисунок 3" descr="153.gif"/>
          <p:cNvPicPr>
            <a:picLocks noChangeAspect="1"/>
          </p:cNvPicPr>
          <p:nvPr/>
        </p:nvPicPr>
        <p:blipFill>
          <a:blip r:embed="rId3" cstate="print"/>
          <a:stretch>
            <a:fillRect/>
          </a:stretch>
        </p:blipFill>
        <p:spPr>
          <a:xfrm>
            <a:off x="6876256" y="260648"/>
            <a:ext cx="2016224" cy="9946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lnSpcReduction="10000"/>
          </a:bodyPr>
          <a:lstStyle/>
          <a:p>
            <a:pPr>
              <a:buNone/>
            </a:pPr>
            <a:r>
              <a:rPr lang="ru-RU" dirty="0" smtClean="0"/>
              <a:t>    1. </a:t>
            </a:r>
            <a:r>
              <a:rPr lang="ru-RU" b="1" dirty="0" err="1" smtClean="0"/>
              <a:t>Лион-бишон</a:t>
            </a:r>
            <a:r>
              <a:rPr lang="ru-RU" b="1" dirty="0" smtClean="0"/>
              <a:t>, он же </a:t>
            </a:r>
            <a:r>
              <a:rPr lang="ru-RU" b="1" dirty="0" err="1" smtClean="0"/>
              <a:t>левхен</a:t>
            </a:r>
            <a:r>
              <a:rPr lang="ru-RU" b="1" dirty="0" smtClean="0"/>
              <a:t> и львиная собачка</a:t>
            </a:r>
            <a:r>
              <a:rPr lang="ru-RU" dirty="0" smtClean="0"/>
              <a:t>, - старинная, некогда популярная порода собак. Возникла она во Франции предположительно в 15 веке. Стрижка «подо льва» предполагает полностью голое тело и длинную шерсть на голове, включая уши, плечах, шее и кончике хвоста. В 17 столетии </a:t>
            </a:r>
            <a:r>
              <a:rPr lang="ru-RU" dirty="0" err="1" smtClean="0"/>
              <a:t>лион-бишон</a:t>
            </a:r>
            <a:r>
              <a:rPr lang="ru-RU" dirty="0" smtClean="0"/>
              <a:t> был очень популярен, а через два века мода на эту породу полностью сошла на нет, и теперь собаки этой породы очень редкие. Отсюда и </a:t>
            </a:r>
            <a:r>
              <a:rPr lang="ru-RU" b="1" dirty="0" smtClean="0"/>
              <a:t>цена – порядка 4000-8000 долларов США </a:t>
            </a:r>
            <a:r>
              <a:rPr lang="ru-RU" dirty="0" smtClean="0"/>
              <a:t>за одного щенка.</a:t>
            </a:r>
            <a:endParaRPr lang="ru-RU" dirty="0"/>
          </a:p>
        </p:txBody>
      </p:sp>
      <p:pic>
        <p:nvPicPr>
          <p:cNvPr id="5" name="Рисунок 4" descr="153.gif"/>
          <p:cNvPicPr>
            <a:picLocks noChangeAspect="1"/>
          </p:cNvPicPr>
          <p:nvPr/>
        </p:nvPicPr>
        <p:blipFill>
          <a:blip r:embed="rId3" cstate="print"/>
          <a:stretch>
            <a:fillRect/>
          </a:stretch>
        </p:blipFill>
        <p:spPr>
          <a:xfrm>
            <a:off x="6876256" y="260648"/>
            <a:ext cx="2016224" cy="9946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Сибирский </a:t>
            </a:r>
            <a:r>
              <a:rPr lang="ru-RU" b="1" dirty="0" err="1" smtClean="0"/>
              <a:t>хаски</a:t>
            </a:r>
            <a:endParaRPr lang="ru-RU" b="1" dirty="0"/>
          </a:p>
        </p:txBody>
      </p:sp>
      <p:pic>
        <p:nvPicPr>
          <p:cNvPr id="4" name="Содержимое 3" descr="7174.jpg"/>
          <p:cNvPicPr>
            <a:picLocks noGrp="1" noChangeAspect="1"/>
          </p:cNvPicPr>
          <p:nvPr>
            <p:ph sz="quarter" idx="1"/>
          </p:nvPr>
        </p:nvPicPr>
        <p:blipFill>
          <a:blip r:embed="rId2" cstate="print"/>
          <a:stretch>
            <a:fillRect/>
          </a:stretch>
        </p:blipFill>
        <p:spPr>
          <a:xfrm>
            <a:off x="1115616" y="1658614"/>
            <a:ext cx="7344816" cy="460275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fontScale="92500" lnSpcReduction="10000"/>
          </a:bodyPr>
          <a:lstStyle/>
          <a:p>
            <a:pPr>
              <a:buNone/>
            </a:pPr>
            <a:r>
              <a:rPr lang="ru-RU" dirty="0" smtClean="0"/>
              <a:t>    2. </a:t>
            </a:r>
            <a:r>
              <a:rPr lang="ru-RU" b="1" dirty="0" smtClean="0"/>
              <a:t>Сибирский </a:t>
            </a:r>
            <a:r>
              <a:rPr lang="ru-RU" b="1" dirty="0" err="1" smtClean="0"/>
              <a:t>хаски</a:t>
            </a:r>
            <a:r>
              <a:rPr lang="ru-RU" b="1" dirty="0" smtClean="0"/>
              <a:t> </a:t>
            </a:r>
            <a:r>
              <a:rPr lang="ru-RU" dirty="0" smtClean="0"/>
              <a:t>– ездовые собаки. Они невероятно ценные животные для северных жителей, так как </a:t>
            </a:r>
            <a:r>
              <a:rPr lang="ru-RU" dirty="0" err="1" smtClean="0"/>
              <a:t>хаски</a:t>
            </a:r>
            <a:r>
              <a:rPr lang="ru-RU" dirty="0" smtClean="0"/>
              <a:t> - очень выносливые собаки. Они могут выдерживать морозы, жестокие ветра, длительные путешествия по суровым северным землям, а также </a:t>
            </a:r>
            <a:r>
              <a:rPr lang="ru-RU" dirty="0" err="1" smtClean="0"/>
              <a:t>хаски</a:t>
            </a:r>
            <a:r>
              <a:rPr lang="ru-RU" dirty="0" smtClean="0"/>
              <a:t> способны набирать хорошую скорость. Немало важно, что </a:t>
            </a:r>
            <a:r>
              <a:rPr lang="ru-RU" dirty="0" err="1" smtClean="0"/>
              <a:t>хаски</a:t>
            </a:r>
            <a:r>
              <a:rPr lang="ru-RU" dirty="0" smtClean="0"/>
              <a:t> могут несколько дней прожить в тундре самостоятельно, без хозяина, благодаря своим хорошим охотничьим инстинктам. Для северных племен </a:t>
            </a:r>
            <a:r>
              <a:rPr lang="ru-RU" dirty="0" err="1" smtClean="0"/>
              <a:t>хаски</a:t>
            </a:r>
            <a:r>
              <a:rPr lang="ru-RU" dirty="0" smtClean="0"/>
              <a:t> – бесценны, а для всего остального мира </a:t>
            </a:r>
            <a:r>
              <a:rPr lang="ru-RU" b="1" dirty="0" smtClean="0"/>
              <a:t>один щенок стоит от 4000 до 7000 долларов США.</a:t>
            </a:r>
            <a:endParaRPr lang="ru-RU" b="1" dirty="0"/>
          </a:p>
        </p:txBody>
      </p:sp>
      <p:pic>
        <p:nvPicPr>
          <p:cNvPr id="4" name="Рисунок 3" descr="153.gif"/>
          <p:cNvPicPr>
            <a:picLocks noChangeAspect="1"/>
          </p:cNvPicPr>
          <p:nvPr/>
        </p:nvPicPr>
        <p:blipFill>
          <a:blip r:embed="rId3" cstate="print"/>
          <a:stretch>
            <a:fillRect/>
          </a:stretch>
        </p:blipFill>
        <p:spPr>
          <a:xfrm>
            <a:off x="6876256" y="260648"/>
            <a:ext cx="2016224" cy="9946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Самоед</a:t>
            </a:r>
            <a:endParaRPr lang="ru-RU" b="1" dirty="0"/>
          </a:p>
        </p:txBody>
      </p:sp>
      <p:pic>
        <p:nvPicPr>
          <p:cNvPr id="4" name="Содержимое 3" descr="6425.jpg"/>
          <p:cNvPicPr>
            <a:picLocks noGrp="1" noChangeAspect="1"/>
          </p:cNvPicPr>
          <p:nvPr>
            <p:ph sz="quarter" idx="1"/>
          </p:nvPr>
        </p:nvPicPr>
        <p:blipFill>
          <a:blip r:embed="rId2" cstate="print"/>
          <a:stretch>
            <a:fillRect/>
          </a:stretch>
        </p:blipFill>
        <p:spPr>
          <a:xfrm>
            <a:off x="1043608" y="1700808"/>
            <a:ext cx="6901132" cy="4572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pPr>
              <a:buNone/>
            </a:pPr>
            <a:r>
              <a:rPr lang="ru-RU" dirty="0" smtClean="0"/>
              <a:t>   3. </a:t>
            </a:r>
            <a:r>
              <a:rPr lang="ru-RU" b="1" dirty="0" smtClean="0"/>
              <a:t>Самоед, или самоедская собака</a:t>
            </a:r>
            <a:r>
              <a:rPr lang="ru-RU" dirty="0" smtClean="0"/>
              <a:t>, по обоснованному предположению исследователей считается одной из древнейших пород собак, возникших около 3 тысяч лет назад. За это долгое время породе не раз угрожало исчезновение. Сейчас эти милые белые собачки мало распространены в мире. В основном их держат в Европе. </a:t>
            </a:r>
            <a:r>
              <a:rPr lang="ru-RU" b="1" dirty="0" smtClean="0"/>
              <a:t>Стоит щенок самоеда около 3000-7000 долларов США.</a:t>
            </a:r>
            <a:endParaRPr lang="ru-RU" b="1" dirty="0"/>
          </a:p>
        </p:txBody>
      </p:sp>
      <p:pic>
        <p:nvPicPr>
          <p:cNvPr id="4" name="Рисунок 3" descr="153.gif"/>
          <p:cNvPicPr>
            <a:picLocks noChangeAspect="1"/>
          </p:cNvPicPr>
          <p:nvPr/>
        </p:nvPicPr>
        <p:blipFill>
          <a:blip r:embed="rId3" cstate="print"/>
          <a:stretch>
            <a:fillRect/>
          </a:stretch>
        </p:blipFill>
        <p:spPr>
          <a:xfrm>
            <a:off x="6876256" y="260648"/>
            <a:ext cx="2016224" cy="9946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Английский бульдог</a:t>
            </a:r>
            <a:endParaRPr lang="ru-RU" dirty="0"/>
          </a:p>
        </p:txBody>
      </p:sp>
      <p:pic>
        <p:nvPicPr>
          <p:cNvPr id="4" name="Содержимое 3" descr="7175.jpg"/>
          <p:cNvPicPr>
            <a:picLocks noGrp="1" noChangeAspect="1"/>
          </p:cNvPicPr>
          <p:nvPr>
            <p:ph sz="quarter" idx="1"/>
          </p:nvPr>
        </p:nvPicPr>
        <p:blipFill>
          <a:blip r:embed="rId2" cstate="print"/>
          <a:stretch>
            <a:fillRect/>
          </a:stretch>
        </p:blipFill>
        <p:spPr>
          <a:xfrm>
            <a:off x="1475656" y="1658513"/>
            <a:ext cx="6624736" cy="463731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pPr>
              <a:buNone/>
            </a:pPr>
            <a:r>
              <a:rPr lang="ru-RU" dirty="0" smtClean="0"/>
              <a:t>   4. </a:t>
            </a:r>
            <a:r>
              <a:rPr lang="ru-RU" b="1" dirty="0" smtClean="0"/>
              <a:t>Английский бульдог </a:t>
            </a:r>
            <a:r>
              <a:rPr lang="ru-RU" dirty="0" smtClean="0"/>
              <a:t>– относительно распространенная порода собак. Несмотря на это, стоимость на нее достаточно высока – </a:t>
            </a:r>
            <a:r>
              <a:rPr lang="ru-RU" b="1" dirty="0" smtClean="0"/>
              <a:t>2000-4500 долларов США</a:t>
            </a:r>
            <a:r>
              <a:rPr lang="ru-RU" dirty="0" smtClean="0"/>
              <a:t>. Если щенки родились от именитых родителей (пусть даже однократных чемпионов), цена на них может значительно возрасти. Стоит отметить, что, как сторожевых собак, английских бульдогов используют крайне редко, так как по большей части они имеют дружелюбный нрав.</a:t>
            </a:r>
            <a:endParaRPr lang="ru-RU" dirty="0"/>
          </a:p>
        </p:txBody>
      </p:sp>
      <p:pic>
        <p:nvPicPr>
          <p:cNvPr id="4" name="Рисунок 3" descr="153.gif"/>
          <p:cNvPicPr>
            <a:picLocks noChangeAspect="1"/>
          </p:cNvPicPr>
          <p:nvPr/>
        </p:nvPicPr>
        <p:blipFill>
          <a:blip r:embed="rId3" cstate="print"/>
          <a:stretch>
            <a:fillRect/>
          </a:stretch>
        </p:blipFill>
        <p:spPr>
          <a:xfrm>
            <a:off x="6876256" y="260648"/>
            <a:ext cx="2016224" cy="99467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69</TotalTime>
  <Words>875</Words>
  <Application>Microsoft Office PowerPoint</Application>
  <PresentationFormat>Экран (4:3)</PresentationFormat>
  <Paragraphs>45</Paragraphs>
  <Slides>21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Официальная</vt:lpstr>
      <vt:lpstr>Самые дорогие породы собак</vt:lpstr>
      <vt:lpstr>Левхен</vt:lpstr>
      <vt:lpstr>Слайд 3</vt:lpstr>
      <vt:lpstr>Сибирский хаски</vt:lpstr>
      <vt:lpstr>Слайд 5</vt:lpstr>
      <vt:lpstr>Самоед</vt:lpstr>
      <vt:lpstr>Слайд 7</vt:lpstr>
      <vt:lpstr>Английский бульдог</vt:lpstr>
      <vt:lpstr>Слайд 9</vt:lpstr>
      <vt:lpstr>Чау-чау</vt:lpstr>
      <vt:lpstr>Слайд 11</vt:lpstr>
      <vt:lpstr>Тибетский мастиф</vt:lpstr>
      <vt:lpstr>Слайд 13</vt:lpstr>
      <vt:lpstr>Фараонова собака</vt:lpstr>
      <vt:lpstr>Слайд 15</vt:lpstr>
      <vt:lpstr>Бородатый колли</vt:lpstr>
      <vt:lpstr>Слайд 17</vt:lpstr>
      <vt:lpstr>Салюки</vt:lpstr>
      <vt:lpstr>Слайд 19</vt:lpstr>
      <vt:lpstr>Акита-ину</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дорогие породы собак</dc:title>
  <dc:creator>zooclub.ru</dc:creator>
  <cp:keywords>животные, собаки</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10</cp:revision>
  <dcterms:created xsi:type="dcterms:W3CDTF">2014-02-09T08:23:51Z</dcterms:created>
  <dcterms:modified xsi:type="dcterms:W3CDTF">2016-02-01T00:24:05Z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