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03FDA-675D-44D0-AAB0-0B3D91636820}"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86FD6D-C51F-497D-AD31-48F4E10AEA9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http://zooclub.ru/samye/samye_bolshie_sobaki.shtml</a:t>
            </a:r>
            <a:endParaRPr lang="ru-RU"/>
          </a:p>
        </p:txBody>
      </p:sp>
      <p:sp>
        <p:nvSpPr>
          <p:cNvPr id="4" name="Номер слайда 3"/>
          <p:cNvSpPr>
            <a:spLocks noGrp="1"/>
          </p:cNvSpPr>
          <p:nvPr>
            <p:ph type="sldNum" sz="quarter" idx="10"/>
          </p:nvPr>
        </p:nvSpPr>
        <p:spPr/>
        <p:txBody>
          <a:bodyPr/>
          <a:lstStyle/>
          <a:p>
            <a:fld id="{9086FD6D-C51F-497D-AD31-48F4E10AEA97}"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http://zooclub.ru/samye/samye_bolshie_sobaki.shtml</a:t>
            </a:r>
            <a:endParaRPr lang="ru-RU" dirty="0"/>
          </a:p>
        </p:txBody>
      </p:sp>
      <p:sp>
        <p:nvSpPr>
          <p:cNvPr id="4" name="Номер слайда 3"/>
          <p:cNvSpPr>
            <a:spLocks noGrp="1"/>
          </p:cNvSpPr>
          <p:nvPr>
            <p:ph type="sldNum" sz="quarter" idx="10"/>
          </p:nvPr>
        </p:nvSpPr>
        <p:spPr/>
        <p:txBody>
          <a:bodyPr/>
          <a:lstStyle/>
          <a:p>
            <a:fld id="{9086FD6D-C51F-497D-AD31-48F4E10AEA97}"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2AC9A5B-A8F2-4CE0-9EF4-BC777EE77A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AC9A5B-A8F2-4CE0-9EF4-BC777EE77AB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8" name="Номер слайда 7"/>
          <p:cNvSpPr>
            <a:spLocks noGrp="1"/>
          </p:cNvSpPr>
          <p:nvPr>
            <p:ph type="sldNum" sz="quarter" idx="11"/>
          </p:nvPr>
        </p:nvSpPr>
        <p:spPr/>
        <p:txBody>
          <a:bodyPr/>
          <a:lstStyle/>
          <a:p>
            <a:fld id="{F2AC9A5B-A8F2-4CE0-9EF4-BC777EE77AB6}"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5BE9D77-072D-46AA-873D-7435FE871C9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F2AC9A5B-A8F2-4CE0-9EF4-BC777EE77AB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E5BE9D77-072D-46AA-873D-7435FE871C94}"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AC9A5B-A8F2-4CE0-9EF4-BC777EE77AB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BE9D77-072D-46AA-873D-7435FE871C94}" type="datetimeFigureOut">
              <a:rPr lang="ru-RU" smtClean="0"/>
              <a:pPr/>
              <a:t>16.02.2018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2AC9A5B-A8F2-4CE0-9EF4-BC777EE77AB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большие собаки</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Существует множество крупных пород собак. Во все времена их размеры использовались людьми как эффективное средство устрашения (причем и животных, и людей) и для демонстрации своего величия. Крупных собак оценили и как великолепных охотников на крупную дичь, как сторожей и телохранителей, а сегодня и как спасателей. </a:t>
            </a:r>
            <a:endParaRPr lang="ru-RU" dirty="0"/>
          </a:p>
        </p:txBody>
      </p:sp>
      <p:sp>
        <p:nvSpPr>
          <p:cNvPr id="4" name="TextBox 3"/>
          <p:cNvSpPr txBox="1"/>
          <p:nvPr/>
        </p:nvSpPr>
        <p:spPr>
          <a:xfrm>
            <a:off x="251520" y="188640"/>
            <a:ext cx="1550168" cy="307777"/>
          </a:xfrm>
          <a:prstGeom prst="rect">
            <a:avLst/>
          </a:prstGeom>
          <a:noFill/>
        </p:spPr>
        <p:txBody>
          <a:bodyPr wrap="none" rtlCol="0">
            <a:spAutoFit/>
          </a:bodyPr>
          <a:lstStyle/>
          <a:p>
            <a:r>
              <a:rPr lang="en-US" sz="1400" b="1" dirty="0" smtClean="0"/>
              <a:t>www.zooclub.ru</a:t>
            </a:r>
            <a:endParaRPr lang="ru-RU" sz="1400" b="1" dirty="0"/>
          </a:p>
        </p:txBody>
      </p:sp>
      <p:pic>
        <p:nvPicPr>
          <p:cNvPr id="5" name="Рисунок 4" descr="109.gif"/>
          <p:cNvPicPr>
            <a:picLocks noChangeAspect="1"/>
          </p:cNvPicPr>
          <p:nvPr/>
        </p:nvPicPr>
        <p:blipFill>
          <a:blip r:embed="rId3" cstate="print"/>
          <a:stretch>
            <a:fillRect/>
          </a:stretch>
        </p:blipFill>
        <p:spPr>
          <a:xfrm>
            <a:off x="7092280" y="332656"/>
            <a:ext cx="1728192" cy="2315777"/>
          </a:xfrm>
          <a:prstGeom prst="rect">
            <a:avLst/>
          </a:prstGeom>
        </p:spPr>
      </p:pic>
      <p:pic>
        <p:nvPicPr>
          <p:cNvPr id="6" name="Рисунок 5" descr="127.gif"/>
          <p:cNvPicPr>
            <a:picLocks noChangeAspect="1"/>
          </p:cNvPicPr>
          <p:nvPr/>
        </p:nvPicPr>
        <p:blipFill>
          <a:blip r:embed="rId4" cstate="print"/>
          <a:stretch>
            <a:fillRect/>
          </a:stretch>
        </p:blipFill>
        <p:spPr>
          <a:xfrm>
            <a:off x="323528" y="4221088"/>
            <a:ext cx="2652017" cy="2492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Пиренейская горная собака</a:t>
            </a:r>
            <a:endParaRPr lang="ru-RU" dirty="0"/>
          </a:p>
        </p:txBody>
      </p:sp>
      <p:pic>
        <p:nvPicPr>
          <p:cNvPr id="6" name="Содержимое 5" descr="31601.jpg"/>
          <p:cNvPicPr>
            <a:picLocks noGrp="1" noChangeAspect="1"/>
          </p:cNvPicPr>
          <p:nvPr>
            <p:ph idx="1"/>
          </p:nvPr>
        </p:nvPicPr>
        <p:blipFill>
          <a:blip r:embed="rId2" cstate="print"/>
          <a:stretch>
            <a:fillRect/>
          </a:stretch>
        </p:blipFill>
        <p:spPr>
          <a:xfrm>
            <a:off x="1115616" y="1484784"/>
            <a:ext cx="6802258" cy="4839321"/>
          </a:xfr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r>
              <a:rPr lang="ru-RU" b="1" dirty="0" smtClean="0">
                <a:solidFill>
                  <a:schemeClr val="accent3">
                    <a:lumMod val="60000"/>
                    <a:lumOff val="40000"/>
                  </a:schemeClr>
                </a:solidFill>
              </a:rPr>
              <a:t>Пиренейские горные собаки </a:t>
            </a:r>
            <a:r>
              <a:rPr lang="ru-RU" dirty="0" smtClean="0"/>
              <a:t>отлично сложены, их рост от 65 до 80 см в холке.  Они элегантные, при этом крепкие, обладают большой силой, хорошей выносливостью, также они приспособлены выдерживать неблагоприятные погодные условия. Некогда представители этой породы охраняли скот, но затем «пошли на повышение», став охранниками дворцов и замков. Произошло это благодаря сочетанию хороших сторожевых навыков и элегантного экстерьера.</a:t>
            </a:r>
            <a:endParaRPr lang="ru-RU" dirty="0"/>
          </a:p>
        </p:txBody>
      </p:sp>
      <p:pic>
        <p:nvPicPr>
          <p:cNvPr id="4" name="Рисунок 3" descr="(9).gif"/>
          <p:cNvPicPr>
            <a:picLocks noChangeAspect="1"/>
          </p:cNvPicPr>
          <p:nvPr/>
        </p:nvPicPr>
        <p:blipFill>
          <a:blip r:embed="rId3" cstate="print"/>
          <a:stretch>
            <a:fillRect/>
          </a:stretch>
        </p:blipFill>
        <p:spPr>
          <a:xfrm>
            <a:off x="7164288" y="5475466"/>
            <a:ext cx="1681539" cy="11938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Шотландская борзая</a:t>
            </a:r>
            <a:endParaRPr lang="ru-RU" dirty="0"/>
          </a:p>
        </p:txBody>
      </p:sp>
      <p:pic>
        <p:nvPicPr>
          <p:cNvPr id="6" name="Содержимое 5" descr="31602.jpg"/>
          <p:cNvPicPr>
            <a:picLocks noGrp="1" noChangeAspect="1"/>
          </p:cNvPicPr>
          <p:nvPr>
            <p:ph idx="1"/>
          </p:nvPr>
        </p:nvPicPr>
        <p:blipFill>
          <a:blip r:embed="rId2" cstate="print"/>
          <a:stretch>
            <a:fillRect/>
          </a:stretch>
        </p:blipFill>
        <p:spPr>
          <a:xfrm>
            <a:off x="1043608" y="1268760"/>
            <a:ext cx="7196438" cy="5181435"/>
          </a:xfr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err="1" smtClean="0">
                <a:solidFill>
                  <a:schemeClr val="accent3">
                    <a:lumMod val="60000"/>
                    <a:lumOff val="40000"/>
                  </a:schemeClr>
                </a:solidFill>
              </a:rPr>
              <a:t>Дирхаунд</a:t>
            </a:r>
            <a:r>
              <a:rPr lang="ru-RU" b="1" dirty="0" smtClean="0">
                <a:solidFill>
                  <a:schemeClr val="accent3">
                    <a:lumMod val="60000"/>
                    <a:lumOff val="40000"/>
                  </a:schemeClr>
                </a:solidFill>
              </a:rPr>
              <a:t>, или шотландская борзая </a:t>
            </a:r>
            <a:r>
              <a:rPr lang="ru-RU" dirty="0" smtClean="0"/>
              <a:t>был выведен много столетий назад для охоты на оленей. Эти крупные, коренастые борзые собаки успешно загоняли благородных оленей и убивали их по приказу своих хозяев. И это, несмотря на то, что шотландские </a:t>
            </a:r>
            <a:r>
              <a:rPr lang="ru-RU" dirty="0" err="1" smtClean="0"/>
              <a:t>дирхаунды</a:t>
            </a:r>
            <a:r>
              <a:rPr lang="ru-RU" dirty="0" smtClean="0"/>
              <a:t> в два раза меньше своих жертв: высота оленя в холке  – 130-160 см, а вес – около 100 кг, у собак же, соответственно, рост 71-80 см, а масса тела 36-40 кг (суки), 45-55 кг (кобели).</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Немецкий дог</a:t>
            </a:r>
            <a:endParaRPr lang="ru-RU" dirty="0"/>
          </a:p>
        </p:txBody>
      </p:sp>
      <p:pic>
        <p:nvPicPr>
          <p:cNvPr id="4" name="Содержимое 3" descr="7207.jpg"/>
          <p:cNvPicPr>
            <a:picLocks noGrp="1" noChangeAspect="1"/>
          </p:cNvPicPr>
          <p:nvPr>
            <p:ph idx="1"/>
          </p:nvPr>
        </p:nvPicPr>
        <p:blipFill>
          <a:blip r:embed="rId2" cstate="print"/>
          <a:stretch>
            <a:fillRect/>
          </a:stretch>
        </p:blipFill>
        <p:spPr>
          <a:xfrm>
            <a:off x="467544" y="1556792"/>
            <a:ext cx="8388423" cy="472547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ru-RU" b="1" dirty="0" smtClean="0">
                <a:solidFill>
                  <a:schemeClr val="accent3">
                    <a:lumMod val="60000"/>
                    <a:lumOff val="40000"/>
                  </a:schemeClr>
                </a:solidFill>
              </a:rPr>
              <a:t>Немецкий дог </a:t>
            </a:r>
            <a:r>
              <a:rPr lang="ru-RU" dirty="0" smtClean="0"/>
              <a:t>– </a:t>
            </a:r>
            <a:r>
              <a:rPr lang="ru-RU" b="1" dirty="0" smtClean="0">
                <a:solidFill>
                  <a:schemeClr val="accent3">
                    <a:lumMod val="60000"/>
                    <a:lumOff val="40000"/>
                  </a:schemeClr>
                </a:solidFill>
              </a:rPr>
              <a:t>самая высокая порода собак</a:t>
            </a:r>
            <a:r>
              <a:rPr lang="ru-RU" dirty="0" smtClean="0"/>
              <a:t>. У представителей этой породы широкая, крупная кость, что неудивительно, ведь вес собак превышает 55 кг. В высоту немецкие доги чуть-чуть не дотягивают до 1 метра: кобели – от 80 см, а суки – от 72 см. Несмотря на свои большие размеры, характер у немецких догов добродушный, миролюбивый и спокойный. Самый известный немецкий дог – Большой </a:t>
            </a:r>
            <a:r>
              <a:rPr lang="ru-RU" dirty="0" err="1" smtClean="0"/>
              <a:t>Джорж</a:t>
            </a:r>
            <a:r>
              <a:rPr lang="ru-RU" dirty="0" smtClean="0"/>
              <a:t>. «Отличился» он своими размерами: рост – 110 см, длина – 2,21 см (от кончика хвоста до кончика носа), а вес – 111 кг!</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Комондор</a:t>
            </a:r>
            <a:endParaRPr lang="ru-RU" dirty="0"/>
          </a:p>
        </p:txBody>
      </p:sp>
      <p:pic>
        <p:nvPicPr>
          <p:cNvPr id="4" name="Содержимое 3" descr="212.jpg"/>
          <p:cNvPicPr>
            <a:picLocks noGrp="1" noChangeAspect="1"/>
          </p:cNvPicPr>
          <p:nvPr>
            <p:ph idx="1"/>
          </p:nvPr>
        </p:nvPicPr>
        <p:blipFill>
          <a:blip r:embed="rId2" cstate="print"/>
          <a:stretch>
            <a:fillRect/>
          </a:stretch>
        </p:blipFill>
        <p:spPr>
          <a:xfrm>
            <a:off x="827584" y="1556792"/>
            <a:ext cx="7872385" cy="48939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err="1" smtClean="0">
                <a:solidFill>
                  <a:schemeClr val="accent3">
                    <a:lumMod val="60000"/>
                    <a:lumOff val="40000"/>
                  </a:schemeClr>
                </a:solidFill>
              </a:rPr>
              <a:t>Комондор</a:t>
            </a:r>
            <a:r>
              <a:rPr lang="ru-RU" b="1" dirty="0" smtClean="0">
                <a:solidFill>
                  <a:schemeClr val="accent3">
                    <a:lumMod val="60000"/>
                    <a:lumOff val="40000"/>
                  </a:schemeClr>
                </a:solidFill>
              </a:rPr>
              <a:t>, или венгерская овчарка</a:t>
            </a:r>
            <a:r>
              <a:rPr lang="ru-RU" dirty="0" smtClean="0"/>
              <a:t>, - это крупная мохнатая порода собак. Ее представители полностью покрыты длинной </a:t>
            </a:r>
            <a:r>
              <a:rPr lang="ru-RU" dirty="0" err="1" smtClean="0"/>
              <a:t>шнурообразной</a:t>
            </a:r>
            <a:r>
              <a:rPr lang="ru-RU" dirty="0" smtClean="0"/>
              <a:t> шерстью, будто им заплели мелкие косички. Шерсть спадает практически до земли, закрывая конечности. Глаза </a:t>
            </a:r>
            <a:r>
              <a:rPr lang="ru-RU" dirty="0" err="1" smtClean="0"/>
              <a:t>комондора</a:t>
            </a:r>
            <a:r>
              <a:rPr lang="ru-RU" dirty="0" smtClean="0"/>
              <a:t> тоже скрыты под необычными локонами. Кроме оригинальной шерсти, </a:t>
            </a:r>
            <a:r>
              <a:rPr lang="ru-RU" dirty="0" err="1" smtClean="0"/>
              <a:t>комондор</a:t>
            </a:r>
            <a:r>
              <a:rPr lang="ru-RU" dirty="0" smtClean="0"/>
              <a:t> отличается своими размерами: рост кобелей от 70 до 90 см, а сук – 65-75 см.</a:t>
            </a:r>
          </a:p>
        </p:txBody>
      </p:sp>
      <p:pic>
        <p:nvPicPr>
          <p:cNvPr id="4" name="Рисунок 3" descr="(9).gif"/>
          <p:cNvPicPr>
            <a:picLocks noChangeAspect="1"/>
          </p:cNvPicPr>
          <p:nvPr/>
        </p:nvPicPr>
        <p:blipFill>
          <a:blip r:embed="rId3" cstate="print"/>
          <a:stretch>
            <a:fillRect/>
          </a:stretch>
        </p:blipFill>
        <p:spPr>
          <a:xfrm>
            <a:off x="251521" y="260648"/>
            <a:ext cx="1724136" cy="12241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Сенбернар</a:t>
            </a:r>
            <a:endParaRPr lang="ru-RU" dirty="0"/>
          </a:p>
        </p:txBody>
      </p:sp>
      <p:pic>
        <p:nvPicPr>
          <p:cNvPr id="4" name="Содержимое 3" descr="7211.jpg"/>
          <p:cNvPicPr>
            <a:picLocks noGrp="1" noChangeAspect="1"/>
          </p:cNvPicPr>
          <p:nvPr>
            <p:ph idx="1"/>
          </p:nvPr>
        </p:nvPicPr>
        <p:blipFill>
          <a:blip r:embed="rId2" cstate="print"/>
          <a:stretch>
            <a:fillRect/>
          </a:stretch>
        </p:blipFill>
        <p:spPr>
          <a:xfrm>
            <a:off x="1115616" y="1340768"/>
            <a:ext cx="7056784" cy="515145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u-RU" b="1" dirty="0" smtClean="0">
                <a:solidFill>
                  <a:schemeClr val="accent3">
                    <a:lumMod val="60000"/>
                    <a:lumOff val="40000"/>
                  </a:schemeClr>
                </a:solidFill>
              </a:rPr>
              <a:t>Сенбернар </a:t>
            </a:r>
            <a:r>
              <a:rPr lang="ru-RU" dirty="0" smtClean="0"/>
              <a:t>– крупная порода собак, ставшая широко известной благодаря американскому фильму «Бетховен». Собаки этой породы существуют очень и очень  давно. Однако из-за своих немалых размеров, а взрослая собака может вырастать, ни много ни мало, до 90 см (70-90 см) в высоту, сенбернары стали менее популярны в современном мире. </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Мастиф</a:t>
            </a:r>
            <a:endParaRPr lang="ru-RU" dirty="0"/>
          </a:p>
        </p:txBody>
      </p:sp>
      <p:pic>
        <p:nvPicPr>
          <p:cNvPr id="4" name="Содержимое 3" descr="7214.jpg"/>
          <p:cNvPicPr>
            <a:picLocks noGrp="1" noChangeAspect="1"/>
          </p:cNvPicPr>
          <p:nvPr>
            <p:ph idx="1"/>
          </p:nvPr>
        </p:nvPicPr>
        <p:blipFill>
          <a:blip r:embed="rId2" cstate="print"/>
          <a:stretch>
            <a:fillRect/>
          </a:stretch>
        </p:blipFill>
        <p:spPr>
          <a:xfrm>
            <a:off x="827584" y="1340768"/>
            <a:ext cx="7416476" cy="4919596"/>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Испанский </a:t>
            </a:r>
            <a:r>
              <a:rPr lang="ru-RU" dirty="0" err="1" smtClean="0"/>
              <a:t>мастиф</a:t>
            </a:r>
            <a:endParaRPr lang="ru-RU" dirty="0"/>
          </a:p>
        </p:txBody>
      </p:sp>
      <p:pic>
        <p:nvPicPr>
          <p:cNvPr id="6" name="Содержимое 5" descr="31740.jpg"/>
          <p:cNvPicPr>
            <a:picLocks noGrp="1" noChangeAspect="1"/>
          </p:cNvPicPr>
          <p:nvPr>
            <p:ph idx="1"/>
          </p:nvPr>
        </p:nvPicPr>
        <p:blipFill>
          <a:blip r:embed="rId2" cstate="print"/>
          <a:stretch>
            <a:fillRect/>
          </a:stretch>
        </p:blipFill>
        <p:spPr>
          <a:xfrm>
            <a:off x="2195736" y="1484784"/>
            <a:ext cx="4271727" cy="5157015"/>
          </a:xfr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chemeClr val="accent3">
                    <a:lumMod val="60000"/>
                    <a:lumOff val="40000"/>
                  </a:schemeClr>
                </a:solidFill>
              </a:rPr>
              <a:t>Испанские мастифы </a:t>
            </a:r>
            <a:r>
              <a:rPr lang="ru-RU" dirty="0" smtClean="0"/>
              <a:t>были и остаются универсальными сельскими собаками. Они могут охранять стада, посевы, жилище хозяина, охотиться на зверей различного размера (вплоть до медведей). Для этого испанские мастифы обладают немалым ростом (72-90 см), </a:t>
            </a:r>
            <a:r>
              <a:rPr lang="ru-RU" dirty="0" err="1" smtClean="0"/>
              <a:t>недюжей</a:t>
            </a:r>
            <a:r>
              <a:rPr lang="ru-RU" dirty="0" smtClean="0"/>
              <a:t> силой, крепким костяком, развитой мускулатурой,  короткой жесткой шерстью, толстой кожей, а также складками в области шеи.</a:t>
            </a:r>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smtClean="0">
                <a:solidFill>
                  <a:schemeClr val="accent3">
                    <a:lumMod val="60000"/>
                    <a:lumOff val="40000"/>
                  </a:schemeClr>
                </a:solidFill>
              </a:rPr>
              <a:t>Английские мастифы </a:t>
            </a:r>
            <a:r>
              <a:rPr lang="ru-RU" dirty="0" smtClean="0"/>
              <a:t>– крупнейшие </a:t>
            </a:r>
            <a:r>
              <a:rPr lang="ru-RU" dirty="0" err="1" smtClean="0"/>
              <a:t>молоссы</a:t>
            </a:r>
            <a:r>
              <a:rPr lang="ru-RU" dirty="0" smtClean="0"/>
              <a:t> и самые большие собаки среди мастифов. Согласно стандарту породы, кобели должны быть ростом не ниже 75 см, а суки – не ниже 70 см. Весить эти гиганты должны в среднем около 70 кг. </a:t>
            </a:r>
            <a:r>
              <a:rPr lang="ru-RU" b="1" dirty="0" smtClean="0"/>
              <a:t>В Книгу рекордов </a:t>
            </a:r>
            <a:r>
              <a:rPr lang="ru-RU" b="1" dirty="0" err="1" smtClean="0"/>
              <a:t>Гиннесса</a:t>
            </a:r>
            <a:r>
              <a:rPr lang="ru-RU" b="1" dirty="0" smtClean="0"/>
              <a:t> вошел кобель английского мастифа с весом 143 кг. </a:t>
            </a:r>
            <a:r>
              <a:rPr lang="ru-RU" dirty="0" smtClean="0"/>
              <a:t>Собаки этой породы изначально были выведены для охоты, точнее травли крупных зверей.</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Ньюфаундленд</a:t>
            </a:r>
            <a:endParaRPr lang="ru-RU" dirty="0"/>
          </a:p>
        </p:txBody>
      </p:sp>
      <p:pic>
        <p:nvPicPr>
          <p:cNvPr id="4" name="Содержимое 3" descr="7209.jpg"/>
          <p:cNvPicPr>
            <a:picLocks noGrp="1" noChangeAspect="1"/>
          </p:cNvPicPr>
          <p:nvPr>
            <p:ph idx="1"/>
          </p:nvPr>
        </p:nvPicPr>
        <p:blipFill>
          <a:blip r:embed="rId2" cstate="print"/>
          <a:stretch>
            <a:fillRect/>
          </a:stretch>
        </p:blipFill>
        <p:spPr>
          <a:xfrm>
            <a:off x="971600" y="1412776"/>
            <a:ext cx="7465688" cy="500201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smtClean="0">
                <a:solidFill>
                  <a:schemeClr val="accent3">
                    <a:lumMod val="60000"/>
                    <a:lumOff val="40000"/>
                  </a:schemeClr>
                </a:solidFill>
              </a:rPr>
              <a:t>Ньюфаундленды</a:t>
            </a:r>
            <a:r>
              <a:rPr lang="ru-RU" dirty="0" smtClean="0"/>
              <a:t> – крупные длинношерстные собаки. Кобели этой породы могут достигать 78 см (71-78) в холке, суки несколько мельче, их средний рост около 70 см. Ньюфаундленды полностью черные, хоть и допускается наличие белых пятен на лапах и груди. Между пальцами у них имеются перепонки, что помогает им быстро плавать. Разновидность, выведенная в Советском Союзе, получила название водолаз. </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Ирландский волкодав</a:t>
            </a:r>
            <a:endParaRPr lang="ru-RU" dirty="0"/>
          </a:p>
        </p:txBody>
      </p:sp>
      <p:pic>
        <p:nvPicPr>
          <p:cNvPr id="6" name="Содержимое 5" descr="31600.jpg"/>
          <p:cNvPicPr>
            <a:picLocks noGrp="1" noChangeAspect="1"/>
          </p:cNvPicPr>
          <p:nvPr>
            <p:ph idx="1"/>
          </p:nvPr>
        </p:nvPicPr>
        <p:blipFill>
          <a:blip r:embed="rId2" cstate="print"/>
          <a:stretch>
            <a:fillRect/>
          </a:stretch>
        </p:blipFill>
        <p:spPr>
          <a:xfrm>
            <a:off x="755576" y="1484784"/>
            <a:ext cx="7675190" cy="4901157"/>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t>Владельцы </a:t>
            </a:r>
            <a:r>
              <a:rPr lang="ru-RU" b="1" dirty="0" smtClean="0">
                <a:solidFill>
                  <a:schemeClr val="accent3">
                    <a:lumMod val="60000"/>
                    <a:lumOff val="40000"/>
                  </a:schemeClr>
                </a:solidFill>
              </a:rPr>
              <a:t>ирландских волкодавов</a:t>
            </a:r>
            <a:r>
              <a:rPr lang="ru-RU" dirty="0" smtClean="0"/>
              <a:t> нередко ловят удивленные взгляды и слышат от прохожих вопросы вроде «А это у Вас собака или маленькая лошадка?». Дело в том, что ирландский волкодав - достаточно редкая и очень крупная порода. Рост взрослого кобеля может (и должен) превышать 79 см, а суки – 71 см. Волкодавы высокие собаки, но не тяжелые, в среднем они весят порядка 40-60 кг.</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Леонбергер</a:t>
            </a:r>
            <a:endParaRPr lang="ru-RU" dirty="0"/>
          </a:p>
        </p:txBody>
      </p:sp>
      <p:pic>
        <p:nvPicPr>
          <p:cNvPr id="4" name="Содержимое 3" descr="7210.jpg"/>
          <p:cNvPicPr>
            <a:picLocks noGrp="1" noChangeAspect="1"/>
          </p:cNvPicPr>
          <p:nvPr>
            <p:ph idx="1"/>
          </p:nvPr>
        </p:nvPicPr>
        <p:blipFill>
          <a:blip r:embed="rId2" cstate="print"/>
          <a:stretch>
            <a:fillRect/>
          </a:stretch>
        </p:blipFill>
        <p:spPr>
          <a:xfrm>
            <a:off x="827584" y="1484784"/>
            <a:ext cx="7560840" cy="501535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r>
              <a:rPr lang="ru-RU" b="1" dirty="0" err="1" smtClean="0">
                <a:solidFill>
                  <a:schemeClr val="accent3">
                    <a:lumMod val="60000"/>
                    <a:lumOff val="40000"/>
                  </a:schemeClr>
                </a:solidFill>
              </a:rPr>
              <a:t>Леонбергеры</a:t>
            </a:r>
            <a:r>
              <a:rPr lang="ru-RU" b="1" dirty="0" smtClean="0">
                <a:solidFill>
                  <a:schemeClr val="accent3">
                    <a:lumMod val="60000"/>
                    <a:lumOff val="40000"/>
                  </a:schemeClr>
                </a:solidFill>
              </a:rPr>
              <a:t> </a:t>
            </a:r>
            <a:r>
              <a:rPr lang="ru-RU" dirty="0" smtClean="0"/>
              <a:t>были выведены в Германии. Генрих </a:t>
            </a:r>
            <a:r>
              <a:rPr lang="ru-RU" dirty="0" err="1" smtClean="0"/>
              <a:t>Эссиг</a:t>
            </a:r>
            <a:r>
              <a:rPr lang="ru-RU" dirty="0" smtClean="0"/>
              <a:t>, селекционер и мэр в одном лице, повязал сенбернара и </a:t>
            </a:r>
            <a:r>
              <a:rPr lang="ru-RU" dirty="0" err="1" smtClean="0"/>
              <a:t>ландсира</a:t>
            </a:r>
            <a:r>
              <a:rPr lang="ru-RU" dirty="0" smtClean="0"/>
              <a:t>, а затем добавил еще и кровь большой пиренейской собаки. Получившееся «творение» было названо в честь города, мэром которого являлся </a:t>
            </a:r>
            <a:r>
              <a:rPr lang="ru-RU" dirty="0" err="1" smtClean="0"/>
              <a:t>Эссиг</a:t>
            </a:r>
            <a:r>
              <a:rPr lang="ru-RU" dirty="0" smtClean="0"/>
              <a:t>. На радость создателю и всему миру </a:t>
            </a:r>
            <a:r>
              <a:rPr lang="ru-RU" dirty="0" err="1" smtClean="0"/>
              <a:t>леонбергеры</a:t>
            </a:r>
            <a:r>
              <a:rPr lang="ru-RU" dirty="0" smtClean="0"/>
              <a:t> обладают хорошим крепким телосложением (рост 65-80 см) и уравновешенной психикой, а что еще нужно?</a:t>
            </a:r>
            <a:endParaRPr lang="ru-RU" dirty="0"/>
          </a:p>
        </p:txBody>
      </p:sp>
      <p:pic>
        <p:nvPicPr>
          <p:cNvPr id="4" name="Рисунок 3" descr="(9).gif"/>
          <p:cNvPicPr>
            <a:picLocks noChangeAspect="1"/>
          </p:cNvPicPr>
          <p:nvPr/>
        </p:nvPicPr>
        <p:blipFill>
          <a:blip r:embed="rId3" cstate="print"/>
          <a:stretch>
            <a:fillRect/>
          </a:stretch>
        </p:blipFill>
        <p:spPr>
          <a:xfrm>
            <a:off x="7020272" y="5373216"/>
            <a:ext cx="1825555" cy="1296144"/>
          </a:xfrm>
          <a:prstGeom prst="rect">
            <a:avLst/>
          </a:prstGeom>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73</TotalTime>
  <Words>850</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Самые большие собаки</vt:lpstr>
      <vt:lpstr>Мастиф</vt:lpstr>
      <vt:lpstr>Слайд 3</vt:lpstr>
      <vt:lpstr>Ньюфаундленд</vt:lpstr>
      <vt:lpstr>Слайд 5</vt:lpstr>
      <vt:lpstr>Ирландский волкодав</vt:lpstr>
      <vt:lpstr>Слайд 7</vt:lpstr>
      <vt:lpstr>Леонбергер</vt:lpstr>
      <vt:lpstr>Слайд 9</vt:lpstr>
      <vt:lpstr>Пиренейская горная собака</vt:lpstr>
      <vt:lpstr>Слайд 11</vt:lpstr>
      <vt:lpstr>Шотландская борзая</vt:lpstr>
      <vt:lpstr>Слайд 13</vt:lpstr>
      <vt:lpstr>Немецкий дог</vt:lpstr>
      <vt:lpstr>Слайд 15</vt:lpstr>
      <vt:lpstr>Комондор</vt:lpstr>
      <vt:lpstr>Слайд 17</vt:lpstr>
      <vt:lpstr>Сенбернар</vt:lpstr>
      <vt:lpstr>Слайд 19</vt:lpstr>
      <vt:lpstr>Испанский мастиф</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большие собаки</dc:title>
  <dc:creator>zooclub.ru</dc:creator>
  <cp:keywords>животные, собаки</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10</cp:revision>
  <dcterms:created xsi:type="dcterms:W3CDTF">2014-02-09T08:49:17Z</dcterms:created>
  <dcterms:modified xsi:type="dcterms:W3CDTF">2018-02-16T04:57:44Z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