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9B5699-FC9E-47F6-9D43-7209D5905204}" type="datetimeFigureOut">
              <a:rPr lang="ru-RU" smtClean="0"/>
              <a:pPr/>
              <a:t>16.02.2018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D3626-3966-4F8C-8E1A-143D2E7A841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a:t>
            </a:r>
            <a:r>
              <a:rPr lang="en-US" dirty="0" smtClean="0"/>
              <a:t>zooclub.ru/samye/dlinnaya_beremennost.shtml</a:t>
            </a:r>
            <a:endParaRPr lang="ru-RU" dirty="0"/>
          </a:p>
        </p:txBody>
      </p:sp>
      <p:sp>
        <p:nvSpPr>
          <p:cNvPr id="4" name="Номер слайда 3"/>
          <p:cNvSpPr>
            <a:spLocks noGrp="1"/>
          </p:cNvSpPr>
          <p:nvPr>
            <p:ph type="sldNum" sz="quarter" idx="10"/>
          </p:nvPr>
        </p:nvSpPr>
        <p:spPr/>
        <p:txBody>
          <a:bodyPr/>
          <a:lstStyle/>
          <a:p>
            <a:fld id="{354D3626-3966-4F8C-8E1A-143D2E7A8417}"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http://zooclub.ru/samye/dlinnaya_beremennost.shtml</a:t>
            </a:r>
            <a:endParaRPr lang="ru-RU" dirty="0"/>
          </a:p>
        </p:txBody>
      </p:sp>
      <p:sp>
        <p:nvSpPr>
          <p:cNvPr id="4" name="Номер слайда 3"/>
          <p:cNvSpPr>
            <a:spLocks noGrp="1"/>
          </p:cNvSpPr>
          <p:nvPr>
            <p:ph type="sldNum" sz="quarter" idx="10"/>
          </p:nvPr>
        </p:nvSpPr>
        <p:spPr/>
        <p:txBody>
          <a:bodyPr/>
          <a:lstStyle/>
          <a:p>
            <a:fld id="{354D3626-3966-4F8C-8E1A-143D2E7A8417}"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http://zooclub.ru/samye/dlinnaya_beremennost.shtml</a:t>
            </a:r>
            <a:endParaRPr lang="ru-RU" dirty="0"/>
          </a:p>
        </p:txBody>
      </p:sp>
      <p:sp>
        <p:nvSpPr>
          <p:cNvPr id="4" name="Номер слайда 3"/>
          <p:cNvSpPr>
            <a:spLocks noGrp="1"/>
          </p:cNvSpPr>
          <p:nvPr>
            <p:ph type="sldNum" sz="quarter" idx="10"/>
          </p:nvPr>
        </p:nvSpPr>
        <p:spPr/>
        <p:txBody>
          <a:bodyPr/>
          <a:lstStyle/>
          <a:p>
            <a:fld id="{354D3626-3966-4F8C-8E1A-143D2E7A8417}"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http://zooclub.ru/samye/dlinnaya_beremennost.shtml</a:t>
            </a:r>
            <a:endParaRPr lang="ru-RU" dirty="0"/>
          </a:p>
        </p:txBody>
      </p:sp>
      <p:sp>
        <p:nvSpPr>
          <p:cNvPr id="4" name="Номер слайда 3"/>
          <p:cNvSpPr>
            <a:spLocks noGrp="1"/>
          </p:cNvSpPr>
          <p:nvPr>
            <p:ph type="sldNum" sz="quarter" idx="10"/>
          </p:nvPr>
        </p:nvSpPr>
        <p:spPr/>
        <p:txBody>
          <a:bodyPr/>
          <a:lstStyle/>
          <a:p>
            <a:fld id="{354D3626-3966-4F8C-8E1A-143D2E7A8417}"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http://zooclub.ru/samye/dlinnaya_beremennost.shtml</a:t>
            </a:r>
            <a:endParaRPr lang="ru-RU" dirty="0"/>
          </a:p>
        </p:txBody>
      </p:sp>
      <p:sp>
        <p:nvSpPr>
          <p:cNvPr id="4" name="Номер слайда 3"/>
          <p:cNvSpPr>
            <a:spLocks noGrp="1"/>
          </p:cNvSpPr>
          <p:nvPr>
            <p:ph type="sldNum" sz="quarter" idx="10"/>
          </p:nvPr>
        </p:nvSpPr>
        <p:spPr/>
        <p:txBody>
          <a:bodyPr/>
          <a:lstStyle/>
          <a:p>
            <a:fld id="{354D3626-3966-4F8C-8E1A-143D2E7A8417}"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http://zooclub.ru/samye/dlinnaya_beremennost.shtml</a:t>
            </a:r>
            <a:endParaRPr lang="ru-RU" dirty="0"/>
          </a:p>
        </p:txBody>
      </p:sp>
      <p:sp>
        <p:nvSpPr>
          <p:cNvPr id="4" name="Номер слайда 3"/>
          <p:cNvSpPr>
            <a:spLocks noGrp="1"/>
          </p:cNvSpPr>
          <p:nvPr>
            <p:ph type="sldNum" sz="quarter" idx="10"/>
          </p:nvPr>
        </p:nvSpPr>
        <p:spPr/>
        <p:txBody>
          <a:bodyPr/>
          <a:lstStyle/>
          <a:p>
            <a:fld id="{354D3626-3966-4F8C-8E1A-143D2E7A8417}"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http://zooclub.ru/samye/dlinnaya_beremennost.shtml</a:t>
            </a:r>
            <a:endParaRPr lang="ru-RU" dirty="0"/>
          </a:p>
        </p:txBody>
      </p:sp>
      <p:sp>
        <p:nvSpPr>
          <p:cNvPr id="4" name="Номер слайда 3"/>
          <p:cNvSpPr>
            <a:spLocks noGrp="1"/>
          </p:cNvSpPr>
          <p:nvPr>
            <p:ph type="sldNum" sz="quarter" idx="10"/>
          </p:nvPr>
        </p:nvSpPr>
        <p:spPr/>
        <p:txBody>
          <a:bodyPr/>
          <a:lstStyle/>
          <a:p>
            <a:fld id="{354D3626-3966-4F8C-8E1A-143D2E7A8417}"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http://zooclub.ru/samye/dlinnaya_beremennost.shtml</a:t>
            </a:r>
            <a:endParaRPr lang="ru-RU" dirty="0"/>
          </a:p>
        </p:txBody>
      </p:sp>
      <p:sp>
        <p:nvSpPr>
          <p:cNvPr id="4" name="Номер слайда 3"/>
          <p:cNvSpPr>
            <a:spLocks noGrp="1"/>
          </p:cNvSpPr>
          <p:nvPr>
            <p:ph type="sldNum" sz="quarter" idx="10"/>
          </p:nvPr>
        </p:nvSpPr>
        <p:spPr/>
        <p:txBody>
          <a:bodyPr/>
          <a:lstStyle/>
          <a:p>
            <a:fld id="{354D3626-3966-4F8C-8E1A-143D2E7A8417}"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http://zooclub.ru/samye/dlinnaya_beremennost.shtml</a:t>
            </a:r>
            <a:endParaRPr lang="ru-RU" dirty="0"/>
          </a:p>
        </p:txBody>
      </p:sp>
      <p:sp>
        <p:nvSpPr>
          <p:cNvPr id="4" name="Номер слайда 3"/>
          <p:cNvSpPr>
            <a:spLocks noGrp="1"/>
          </p:cNvSpPr>
          <p:nvPr>
            <p:ph type="sldNum" sz="quarter" idx="10"/>
          </p:nvPr>
        </p:nvSpPr>
        <p:spPr/>
        <p:txBody>
          <a:bodyPr/>
          <a:lstStyle/>
          <a:p>
            <a:fld id="{354D3626-3966-4F8C-8E1A-143D2E7A8417}"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http://zooclub.ru/samye/dlinnaya_beremennost.shtml</a:t>
            </a:r>
            <a:endParaRPr lang="ru-RU" dirty="0"/>
          </a:p>
        </p:txBody>
      </p:sp>
      <p:sp>
        <p:nvSpPr>
          <p:cNvPr id="4" name="Номер слайда 3"/>
          <p:cNvSpPr>
            <a:spLocks noGrp="1"/>
          </p:cNvSpPr>
          <p:nvPr>
            <p:ph type="sldNum" sz="quarter" idx="10"/>
          </p:nvPr>
        </p:nvSpPr>
        <p:spPr/>
        <p:txBody>
          <a:bodyPr/>
          <a:lstStyle/>
          <a:p>
            <a:fld id="{354D3626-3966-4F8C-8E1A-143D2E7A8417}"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43CADF0A-EDA5-4AC3-ADAF-39726598843C}" type="datetimeFigureOut">
              <a:rPr lang="ru-RU" smtClean="0"/>
              <a:pPr/>
              <a:t>16.02.2018</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EA408C03-EEDD-453B-8617-C258E3B28821}"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3CADF0A-EDA5-4AC3-ADAF-39726598843C}"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A408C03-EEDD-453B-8617-C258E3B2882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3CADF0A-EDA5-4AC3-ADAF-39726598843C}"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A408C03-EEDD-453B-8617-C258E3B2882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3CADF0A-EDA5-4AC3-ADAF-39726598843C}"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A408C03-EEDD-453B-8617-C258E3B2882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3CADF0A-EDA5-4AC3-ADAF-39726598843C}"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A408C03-EEDD-453B-8617-C258E3B28821}"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3CADF0A-EDA5-4AC3-ADAF-39726598843C}"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A408C03-EEDD-453B-8617-C258E3B2882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3CADF0A-EDA5-4AC3-ADAF-39726598843C}" type="datetimeFigureOut">
              <a:rPr lang="ru-RU" smtClean="0"/>
              <a:pPr/>
              <a:t>16.02.2018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A408C03-EEDD-453B-8617-C258E3B2882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3CADF0A-EDA5-4AC3-ADAF-39726598843C}" type="datetimeFigureOut">
              <a:rPr lang="ru-RU" smtClean="0"/>
              <a:pPr/>
              <a:t>16.02.2018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A408C03-EEDD-453B-8617-C258E3B2882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3CADF0A-EDA5-4AC3-ADAF-39726598843C}"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EA408C03-EEDD-453B-8617-C258E3B28821}"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3CADF0A-EDA5-4AC3-ADAF-39726598843C}"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A408C03-EEDD-453B-8617-C258E3B2882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43CADF0A-EDA5-4AC3-ADAF-39726598843C}"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A408C03-EEDD-453B-8617-C258E3B28821}"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3CADF0A-EDA5-4AC3-ADAF-39726598843C}" type="datetimeFigureOut">
              <a:rPr lang="ru-RU" smtClean="0"/>
              <a:pPr/>
              <a:t>16.02.2018</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A408C03-EEDD-453B-8617-C258E3B28821}"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Самая длинная беременность у животных</a:t>
            </a:r>
            <a:endParaRPr lang="ru-RU" dirty="0"/>
          </a:p>
        </p:txBody>
      </p:sp>
      <p:sp>
        <p:nvSpPr>
          <p:cNvPr id="3" name="Подзаголовок 2"/>
          <p:cNvSpPr>
            <a:spLocks noGrp="1"/>
          </p:cNvSpPr>
          <p:nvPr>
            <p:ph type="subTitle" idx="1"/>
          </p:nvPr>
        </p:nvSpPr>
        <p:spPr/>
        <p:txBody>
          <a:bodyPr>
            <a:normAutofit fontScale="85000" lnSpcReduction="10000"/>
          </a:bodyPr>
          <a:lstStyle/>
          <a:p>
            <a:r>
              <a:rPr lang="ru-RU" dirty="0" smtClean="0"/>
              <a:t>Рождение потомства очень важно для продолжения рода. При низкой рождаемости может возникнуть угроза для существования вида. Считается, что чем крупнее животное и чем на более высокой ступени эволюции оно находится, тем более продолжительная у него беременность. </a:t>
            </a:r>
            <a:endParaRPr lang="ru-RU" dirty="0"/>
          </a:p>
        </p:txBody>
      </p:sp>
      <p:pic>
        <p:nvPicPr>
          <p:cNvPr id="5" name="Рисунок 4" descr="28.gif"/>
          <p:cNvPicPr>
            <a:picLocks noChangeAspect="1"/>
          </p:cNvPicPr>
          <p:nvPr/>
        </p:nvPicPr>
        <p:blipFill>
          <a:blip r:embed="rId3" cstate="print"/>
          <a:stretch>
            <a:fillRect/>
          </a:stretch>
        </p:blipFill>
        <p:spPr>
          <a:xfrm>
            <a:off x="323528" y="3933056"/>
            <a:ext cx="2520280" cy="2491477"/>
          </a:xfrm>
          <a:prstGeom prst="rect">
            <a:avLst/>
          </a:prstGeom>
        </p:spPr>
      </p:pic>
      <p:sp>
        <p:nvSpPr>
          <p:cNvPr id="6" name="TextBox 5"/>
          <p:cNvSpPr txBox="1"/>
          <p:nvPr/>
        </p:nvSpPr>
        <p:spPr>
          <a:xfrm>
            <a:off x="179512" y="188640"/>
            <a:ext cx="1550168" cy="307777"/>
          </a:xfrm>
          <a:prstGeom prst="rect">
            <a:avLst/>
          </a:prstGeom>
          <a:noFill/>
        </p:spPr>
        <p:txBody>
          <a:bodyPr wrap="none" rtlCol="0">
            <a:spAutoFit/>
          </a:bodyPr>
          <a:lstStyle/>
          <a:p>
            <a:r>
              <a:rPr lang="en-US" sz="1400" b="1" dirty="0" smtClean="0"/>
              <a:t>www.zooclub.ru</a:t>
            </a:r>
            <a:endParaRPr lang="ru-RU" sz="1400" b="1" dirty="0"/>
          </a:p>
        </p:txBody>
      </p:sp>
      <p:pic>
        <p:nvPicPr>
          <p:cNvPr id="7" name="Рисунок 6" descr="28.gif"/>
          <p:cNvPicPr>
            <a:picLocks noChangeAspect="1"/>
          </p:cNvPicPr>
          <p:nvPr/>
        </p:nvPicPr>
        <p:blipFill>
          <a:blip r:embed="rId4" cstate="print"/>
          <a:stretch>
            <a:fillRect/>
          </a:stretch>
        </p:blipFill>
        <p:spPr>
          <a:xfrm>
            <a:off x="5652120" y="3429000"/>
            <a:ext cx="3087415" cy="26512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06090"/>
          </a:xfrm>
        </p:spPr>
        <p:txBody>
          <a:bodyPr>
            <a:normAutofit fontScale="90000"/>
          </a:bodyPr>
          <a:lstStyle/>
          <a:p>
            <a:pPr algn="r"/>
            <a:r>
              <a:rPr lang="ru-RU" b="1" dirty="0" smtClean="0"/>
              <a:t>ОСЛЫ</a:t>
            </a:r>
            <a:endParaRPr lang="ru-RU" b="1" dirty="0"/>
          </a:p>
        </p:txBody>
      </p:sp>
      <p:pic>
        <p:nvPicPr>
          <p:cNvPr id="4" name="Содержимое 3" descr="7060.jpg"/>
          <p:cNvPicPr>
            <a:picLocks noGrp="1" noChangeAspect="1"/>
          </p:cNvPicPr>
          <p:nvPr>
            <p:ph idx="1"/>
          </p:nvPr>
        </p:nvPicPr>
        <p:blipFill>
          <a:blip r:embed="rId2" cstate="print"/>
          <a:stretch>
            <a:fillRect/>
          </a:stretch>
        </p:blipFill>
        <p:spPr>
          <a:xfrm>
            <a:off x="1907704" y="1248080"/>
            <a:ext cx="6624735" cy="5145211"/>
          </a:xfrm>
          <a:ln>
            <a:solidFill>
              <a:schemeClr val="accent1">
                <a:lumMod val="75000"/>
              </a:schemeClr>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692696"/>
            <a:ext cx="7498080" cy="5555704"/>
          </a:xfrm>
        </p:spPr>
        <p:txBody>
          <a:bodyPr>
            <a:normAutofit/>
          </a:bodyPr>
          <a:lstStyle/>
          <a:p>
            <a:r>
              <a:rPr lang="ru-RU" b="1" dirty="0" smtClean="0">
                <a:solidFill>
                  <a:schemeClr val="accent6">
                    <a:lumMod val="60000"/>
                    <a:lumOff val="40000"/>
                  </a:schemeClr>
                </a:solidFill>
              </a:rPr>
              <a:t>Домашний осел </a:t>
            </a:r>
            <a:r>
              <a:rPr lang="ru-RU" dirty="0" smtClean="0"/>
              <a:t>хоть и меньше лошади по размерам, а вот вынашивает детенышей дольше нее. Средняя продолжительность беременности составляет </a:t>
            </a:r>
            <a:r>
              <a:rPr lang="ru-RU" b="1" dirty="0" smtClean="0"/>
              <a:t>360-390 дней</a:t>
            </a:r>
            <a:r>
              <a:rPr lang="ru-RU" dirty="0" smtClean="0"/>
              <a:t>, то есть больше года. Молодые особи долгое время питаются молоком матери (от рождения до 6-9 месяцев), траву они могут поедать уже через 2 недели после рождения. </a:t>
            </a:r>
            <a:endParaRPr lang="ru-RU" dirty="0"/>
          </a:p>
        </p:txBody>
      </p:sp>
      <p:pic>
        <p:nvPicPr>
          <p:cNvPr id="4" name="Рисунок 3" descr="3.gif"/>
          <p:cNvPicPr>
            <a:picLocks noChangeAspect="1"/>
          </p:cNvPicPr>
          <p:nvPr/>
        </p:nvPicPr>
        <p:blipFill>
          <a:blip r:embed="rId3" cstate="print"/>
          <a:stretch>
            <a:fillRect/>
          </a:stretch>
        </p:blipFill>
        <p:spPr>
          <a:xfrm flipH="1">
            <a:off x="179512" y="4797152"/>
            <a:ext cx="1468984" cy="18722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06090"/>
          </a:xfrm>
        </p:spPr>
        <p:txBody>
          <a:bodyPr>
            <a:normAutofit fontScale="90000"/>
          </a:bodyPr>
          <a:lstStyle/>
          <a:p>
            <a:pPr algn="ctr"/>
            <a:r>
              <a:rPr lang="ru-RU" b="1" dirty="0" smtClean="0"/>
              <a:t>ВЕРБЛЮДЫ</a:t>
            </a:r>
            <a:endParaRPr lang="ru-RU" b="1" dirty="0"/>
          </a:p>
        </p:txBody>
      </p:sp>
      <p:pic>
        <p:nvPicPr>
          <p:cNvPr id="4" name="Содержимое 3" descr="4156.jpg"/>
          <p:cNvPicPr>
            <a:picLocks noGrp="1" noChangeAspect="1"/>
          </p:cNvPicPr>
          <p:nvPr>
            <p:ph idx="1"/>
          </p:nvPr>
        </p:nvPicPr>
        <p:blipFill>
          <a:blip r:embed="rId2" cstate="print"/>
          <a:stretch>
            <a:fillRect/>
          </a:stretch>
        </p:blipFill>
        <p:spPr>
          <a:xfrm>
            <a:off x="1835696" y="1124744"/>
            <a:ext cx="6831541" cy="5123656"/>
          </a:xfrm>
          <a:ln>
            <a:solidFill>
              <a:schemeClr val="accent1">
                <a:lumMod val="75000"/>
              </a:schemeClr>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548680"/>
            <a:ext cx="7498080" cy="5699720"/>
          </a:xfrm>
        </p:spPr>
        <p:txBody>
          <a:bodyPr>
            <a:normAutofit/>
          </a:bodyPr>
          <a:lstStyle/>
          <a:p>
            <a:r>
              <a:rPr lang="ru-RU" dirty="0" smtClean="0"/>
              <a:t>Самки </a:t>
            </a:r>
            <a:r>
              <a:rPr lang="ru-RU" b="1" dirty="0" smtClean="0">
                <a:solidFill>
                  <a:schemeClr val="accent6">
                    <a:lumMod val="60000"/>
                    <a:lumOff val="40000"/>
                  </a:schemeClr>
                </a:solidFill>
              </a:rPr>
              <a:t>двугорбых верблюдов </a:t>
            </a:r>
            <a:r>
              <a:rPr lang="ru-RU" dirty="0" smtClean="0"/>
              <a:t>в силу весьма продолжительного периода вынашивания плода приносят потомство один раз в два года. Средняя для этого вида животных беременность длится 13 месяцев (</a:t>
            </a:r>
            <a:r>
              <a:rPr lang="ru-RU" b="1" dirty="0" smtClean="0"/>
              <a:t>360-440 дней</a:t>
            </a:r>
            <a:r>
              <a:rPr lang="ru-RU" dirty="0" smtClean="0"/>
              <a:t>). Самки рожают стоя, а детеныши уже в день своего появления на свет способны следовать за матерью. </a:t>
            </a:r>
            <a:endParaRPr lang="ru-RU" dirty="0"/>
          </a:p>
        </p:txBody>
      </p:sp>
      <p:pic>
        <p:nvPicPr>
          <p:cNvPr id="4" name="Рисунок 3" descr="3.gif"/>
          <p:cNvPicPr>
            <a:picLocks noChangeAspect="1"/>
          </p:cNvPicPr>
          <p:nvPr/>
        </p:nvPicPr>
        <p:blipFill>
          <a:blip r:embed="rId3" cstate="print"/>
          <a:stretch>
            <a:fillRect/>
          </a:stretch>
        </p:blipFill>
        <p:spPr>
          <a:xfrm flipH="1">
            <a:off x="179512" y="4797152"/>
            <a:ext cx="1468984" cy="18722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06090"/>
          </a:xfrm>
        </p:spPr>
        <p:txBody>
          <a:bodyPr>
            <a:normAutofit fontScale="90000"/>
          </a:bodyPr>
          <a:lstStyle/>
          <a:p>
            <a:pPr algn="r"/>
            <a:r>
              <a:rPr lang="ru-RU" b="1" dirty="0" smtClean="0"/>
              <a:t>БАРСУКИ</a:t>
            </a:r>
            <a:endParaRPr lang="ru-RU" b="1" dirty="0"/>
          </a:p>
        </p:txBody>
      </p:sp>
      <p:pic>
        <p:nvPicPr>
          <p:cNvPr id="4" name="Содержимое 3" descr="7062.jpg"/>
          <p:cNvPicPr>
            <a:picLocks noGrp="1" noChangeAspect="1"/>
          </p:cNvPicPr>
          <p:nvPr>
            <p:ph idx="1"/>
          </p:nvPr>
        </p:nvPicPr>
        <p:blipFill>
          <a:blip r:embed="rId2" cstate="print"/>
          <a:stretch>
            <a:fillRect/>
          </a:stretch>
        </p:blipFill>
        <p:spPr>
          <a:xfrm>
            <a:off x="1619672" y="1268760"/>
            <a:ext cx="7144549" cy="4905924"/>
          </a:xfrm>
          <a:ln>
            <a:solidFill>
              <a:schemeClr val="accent1">
                <a:lumMod val="75000"/>
              </a:schemeClr>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620688"/>
            <a:ext cx="7498080" cy="5627712"/>
          </a:xfrm>
        </p:spPr>
        <p:txBody>
          <a:bodyPr>
            <a:normAutofit/>
          </a:bodyPr>
          <a:lstStyle/>
          <a:p>
            <a:r>
              <a:rPr lang="ru-RU" sz="2800" b="1" dirty="0" smtClean="0">
                <a:solidFill>
                  <a:schemeClr val="accent6">
                    <a:lumMod val="60000"/>
                    <a:lumOff val="40000"/>
                  </a:schemeClr>
                </a:solidFill>
              </a:rPr>
              <a:t>Барсуки </a:t>
            </a:r>
            <a:r>
              <a:rPr lang="ru-RU" sz="2800" dirty="0" smtClean="0"/>
              <a:t>в разы меньше по размерам предыдущих животных. Длина их тела составляет около 50-90 см, однако беременность у них может длиться долго. Барсуки – моногамные животные, они выбирают себе пару с осени, но спаривание происходит в разное время, поэтому период беременности зависит от сроков оплодотворения. Если оно произошло летом, то барсучата родятся через </a:t>
            </a:r>
            <a:r>
              <a:rPr lang="ru-RU" sz="2800" b="1" dirty="0" smtClean="0"/>
              <a:t>271-300 дней</a:t>
            </a:r>
            <a:r>
              <a:rPr lang="ru-RU" sz="2800" dirty="0" smtClean="0"/>
              <a:t>, а если зимой – через </a:t>
            </a:r>
            <a:r>
              <a:rPr lang="ru-RU" sz="2800" b="1" dirty="0" smtClean="0"/>
              <a:t>400-450 дней</a:t>
            </a:r>
            <a:r>
              <a:rPr lang="ru-RU" sz="2800" dirty="0" smtClean="0"/>
              <a:t>. </a:t>
            </a:r>
            <a:endParaRPr lang="ru-RU" sz="2800" dirty="0"/>
          </a:p>
        </p:txBody>
      </p:sp>
      <p:pic>
        <p:nvPicPr>
          <p:cNvPr id="4" name="Рисунок 3" descr="3.gif"/>
          <p:cNvPicPr>
            <a:picLocks noChangeAspect="1"/>
          </p:cNvPicPr>
          <p:nvPr/>
        </p:nvPicPr>
        <p:blipFill>
          <a:blip r:embed="rId3" cstate="print"/>
          <a:stretch>
            <a:fillRect/>
          </a:stretch>
        </p:blipFill>
        <p:spPr>
          <a:xfrm flipH="1">
            <a:off x="179512" y="4797152"/>
            <a:ext cx="1468984" cy="187220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06090"/>
          </a:xfrm>
        </p:spPr>
        <p:txBody>
          <a:bodyPr>
            <a:normAutofit fontScale="90000"/>
          </a:bodyPr>
          <a:lstStyle/>
          <a:p>
            <a:pPr algn="ctr"/>
            <a:r>
              <a:rPr lang="ru-RU" b="1" dirty="0" smtClean="0"/>
              <a:t>ЖИРАФЫ</a:t>
            </a:r>
            <a:endParaRPr lang="ru-RU" b="1" dirty="0"/>
          </a:p>
        </p:txBody>
      </p:sp>
      <p:pic>
        <p:nvPicPr>
          <p:cNvPr id="4" name="Содержимое 3" descr="4281.jpg"/>
          <p:cNvPicPr>
            <a:picLocks noGrp="1" noChangeAspect="1"/>
          </p:cNvPicPr>
          <p:nvPr>
            <p:ph idx="1"/>
          </p:nvPr>
        </p:nvPicPr>
        <p:blipFill>
          <a:blip r:embed="rId2" cstate="print"/>
          <a:stretch>
            <a:fillRect/>
          </a:stretch>
        </p:blipFill>
        <p:spPr>
          <a:xfrm>
            <a:off x="1475656" y="1628800"/>
            <a:ext cx="7296811" cy="4104456"/>
          </a:xfrm>
          <a:ln>
            <a:solidFill>
              <a:schemeClr val="accent1">
                <a:lumMod val="75000"/>
              </a:schemeClr>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692696"/>
            <a:ext cx="7498080" cy="5555704"/>
          </a:xfrm>
        </p:spPr>
        <p:txBody>
          <a:bodyPr>
            <a:normAutofit fontScale="92500" lnSpcReduction="10000"/>
          </a:bodyPr>
          <a:lstStyle/>
          <a:p>
            <a:r>
              <a:rPr lang="ru-RU" dirty="0" smtClean="0"/>
              <a:t>Самки </a:t>
            </a:r>
            <a:r>
              <a:rPr lang="ru-RU" b="1" dirty="0" smtClean="0">
                <a:solidFill>
                  <a:schemeClr val="accent6">
                    <a:lumMod val="60000"/>
                    <a:lumOff val="40000"/>
                  </a:schemeClr>
                </a:solidFill>
              </a:rPr>
              <a:t>жирафов</a:t>
            </a:r>
            <a:r>
              <a:rPr lang="ru-RU" dirty="0" smtClean="0"/>
              <a:t> вынашивают своего единственного детеныша около </a:t>
            </a:r>
            <a:r>
              <a:rPr lang="ru-RU" b="1" dirty="0" smtClean="0"/>
              <a:t>14-15 месяцев</a:t>
            </a:r>
            <a:r>
              <a:rPr lang="ru-RU" dirty="0" smtClean="0"/>
              <a:t>. Мать рожает стоя, поэтому детеныш, появляясь на свет, падает почти с двухметровой высоты. Это не так страшно, ведь сам </a:t>
            </a:r>
            <a:r>
              <a:rPr lang="ru-RU" dirty="0" err="1" smtClean="0"/>
              <a:t>жирафенок</a:t>
            </a:r>
            <a:r>
              <a:rPr lang="ru-RU" dirty="0" smtClean="0"/>
              <a:t> тоже рождается немаленьким: его высота почти 2 метра (от головы до лап), а вес 50 кг. Детеныши появляются сформированными и уже через час способны бодро бегать на еще не совсем послушных ножках.</a:t>
            </a:r>
            <a:endParaRPr lang="ru-RU" dirty="0"/>
          </a:p>
        </p:txBody>
      </p:sp>
      <p:pic>
        <p:nvPicPr>
          <p:cNvPr id="4" name="Рисунок 3" descr="3.gif"/>
          <p:cNvPicPr>
            <a:picLocks noChangeAspect="1"/>
          </p:cNvPicPr>
          <p:nvPr/>
        </p:nvPicPr>
        <p:blipFill>
          <a:blip r:embed="rId3" cstate="print"/>
          <a:stretch>
            <a:fillRect/>
          </a:stretch>
        </p:blipFill>
        <p:spPr>
          <a:xfrm flipH="1">
            <a:off x="179512" y="4797152"/>
            <a:ext cx="1468984" cy="187220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06090"/>
          </a:xfrm>
        </p:spPr>
        <p:txBody>
          <a:bodyPr>
            <a:normAutofit fontScale="90000"/>
          </a:bodyPr>
          <a:lstStyle/>
          <a:p>
            <a:pPr algn="ctr"/>
            <a:r>
              <a:rPr lang="ru-RU" b="1" dirty="0" smtClean="0"/>
              <a:t>СЛОНЫ</a:t>
            </a:r>
            <a:endParaRPr lang="ru-RU" b="1" dirty="0"/>
          </a:p>
        </p:txBody>
      </p:sp>
      <p:pic>
        <p:nvPicPr>
          <p:cNvPr id="4" name="Содержимое 3" descr="39.jpg"/>
          <p:cNvPicPr>
            <a:picLocks noGrp="1" noChangeAspect="1"/>
          </p:cNvPicPr>
          <p:nvPr>
            <p:ph idx="1"/>
          </p:nvPr>
        </p:nvPicPr>
        <p:blipFill>
          <a:blip r:embed="rId2" cstate="print"/>
          <a:stretch>
            <a:fillRect/>
          </a:stretch>
        </p:blipFill>
        <p:spPr>
          <a:xfrm>
            <a:off x="1835696" y="1268760"/>
            <a:ext cx="6639520" cy="4979640"/>
          </a:xfrm>
          <a:ln>
            <a:solidFill>
              <a:schemeClr val="accent1">
                <a:lumMod val="75000"/>
              </a:schemeClr>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548680"/>
            <a:ext cx="7498080" cy="5699720"/>
          </a:xfrm>
        </p:spPr>
        <p:txBody>
          <a:bodyPr>
            <a:normAutofit/>
          </a:bodyPr>
          <a:lstStyle/>
          <a:p>
            <a:r>
              <a:rPr lang="ru-RU" dirty="0" smtClean="0"/>
              <a:t>Конечно, победителем рейтинга стало крупное животное Земли – </a:t>
            </a:r>
            <a:r>
              <a:rPr lang="ru-RU" b="1" dirty="0" smtClean="0">
                <a:solidFill>
                  <a:schemeClr val="accent6">
                    <a:lumMod val="60000"/>
                    <a:lumOff val="40000"/>
                  </a:schemeClr>
                </a:solidFill>
              </a:rPr>
              <a:t>азиатский слон</a:t>
            </a:r>
            <a:r>
              <a:rPr lang="ru-RU" dirty="0" smtClean="0"/>
              <a:t>, ведь беременность этих животных длится почти 2 года (</a:t>
            </a:r>
            <a:r>
              <a:rPr lang="ru-RU" b="1" dirty="0" smtClean="0"/>
              <a:t>19-22 месяца</a:t>
            </a:r>
            <a:r>
              <a:rPr lang="ru-RU" dirty="0" smtClean="0"/>
              <a:t>). Не только такое продолжительное вынашивание детеныша, но и особенности его вскармливания и воспитания, обусловили и цикл размножения – один раз в 4-5 лет. </a:t>
            </a:r>
            <a:endParaRPr lang="ru-RU" dirty="0"/>
          </a:p>
        </p:txBody>
      </p:sp>
      <p:pic>
        <p:nvPicPr>
          <p:cNvPr id="4" name="Рисунок 3" descr="3.gif"/>
          <p:cNvPicPr>
            <a:picLocks noChangeAspect="1"/>
          </p:cNvPicPr>
          <p:nvPr/>
        </p:nvPicPr>
        <p:blipFill>
          <a:blip r:embed="rId3" cstate="print"/>
          <a:stretch>
            <a:fillRect/>
          </a:stretch>
        </p:blipFill>
        <p:spPr>
          <a:xfrm flipH="1">
            <a:off x="179512" y="4797152"/>
            <a:ext cx="1468984" cy="18722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78098"/>
          </a:xfrm>
        </p:spPr>
        <p:txBody>
          <a:bodyPr/>
          <a:lstStyle/>
          <a:p>
            <a:pPr algn="r"/>
            <a:r>
              <a:rPr lang="ru-RU" b="1" dirty="0" smtClean="0"/>
              <a:t>КОРОВЫ</a:t>
            </a:r>
            <a:endParaRPr lang="ru-RU" b="1" dirty="0"/>
          </a:p>
        </p:txBody>
      </p:sp>
      <p:pic>
        <p:nvPicPr>
          <p:cNvPr id="4" name="Содержимое 3" descr="4796.jpg"/>
          <p:cNvPicPr>
            <a:picLocks noGrp="1" noChangeAspect="1"/>
          </p:cNvPicPr>
          <p:nvPr>
            <p:ph idx="1"/>
          </p:nvPr>
        </p:nvPicPr>
        <p:blipFill>
          <a:blip r:embed="rId2" cstate="print"/>
          <a:stretch>
            <a:fillRect/>
          </a:stretch>
        </p:blipFill>
        <p:spPr>
          <a:xfrm>
            <a:off x="1979712" y="1285181"/>
            <a:ext cx="6408712" cy="5126969"/>
          </a:xfrm>
          <a:ln>
            <a:solidFill>
              <a:schemeClr val="accent1">
                <a:lumMod val="75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692696"/>
            <a:ext cx="7498080" cy="5555704"/>
          </a:xfrm>
        </p:spPr>
        <p:txBody>
          <a:bodyPr>
            <a:normAutofit fontScale="92500" lnSpcReduction="10000"/>
          </a:bodyPr>
          <a:lstStyle/>
          <a:p>
            <a:r>
              <a:rPr lang="ru-RU" b="1" dirty="0" smtClean="0">
                <a:solidFill>
                  <a:schemeClr val="accent6">
                    <a:lumMod val="60000"/>
                    <a:lumOff val="40000"/>
                  </a:schemeClr>
                </a:solidFill>
              </a:rPr>
              <a:t>Коровы</a:t>
            </a:r>
            <a:r>
              <a:rPr lang="ru-RU" dirty="0" smtClean="0"/>
              <a:t> вынашивают своих детенышей дольше людей – </a:t>
            </a:r>
            <a:r>
              <a:rPr lang="ru-RU" b="1" dirty="0" smtClean="0"/>
              <a:t>в среднем 285 дней</a:t>
            </a:r>
            <a:r>
              <a:rPr lang="ru-RU" dirty="0" smtClean="0"/>
              <a:t>. Однако стельность (период беременности) варьируется от 240 до 311 дней, поэтому определить точную дату отела (родов) не представляется возможным. Рекомендуется переводить корову на сухостой (прекращать доить) через 7,5 месяцев после осеменения, так как на последние три месяца беременности приходится самая активная фаза роста теленка. </a:t>
            </a:r>
            <a:endParaRPr lang="ru-RU" dirty="0"/>
          </a:p>
        </p:txBody>
      </p:sp>
      <p:pic>
        <p:nvPicPr>
          <p:cNvPr id="4" name="Рисунок 3" descr="3.gif"/>
          <p:cNvPicPr>
            <a:picLocks noChangeAspect="1"/>
          </p:cNvPicPr>
          <p:nvPr/>
        </p:nvPicPr>
        <p:blipFill>
          <a:blip r:embed="rId3" cstate="print"/>
          <a:stretch>
            <a:fillRect/>
          </a:stretch>
        </p:blipFill>
        <p:spPr>
          <a:xfrm flipH="1">
            <a:off x="179512" y="4797152"/>
            <a:ext cx="1468984" cy="18722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34082"/>
          </a:xfrm>
        </p:spPr>
        <p:txBody>
          <a:bodyPr>
            <a:normAutofit fontScale="90000"/>
          </a:bodyPr>
          <a:lstStyle/>
          <a:p>
            <a:pPr algn="r"/>
            <a:r>
              <a:rPr lang="ru-RU" b="1" dirty="0" smtClean="0"/>
              <a:t>КОСУЛИ</a:t>
            </a:r>
            <a:endParaRPr lang="ru-RU" b="1" dirty="0"/>
          </a:p>
        </p:txBody>
      </p:sp>
      <p:pic>
        <p:nvPicPr>
          <p:cNvPr id="4" name="Содержимое 3" descr="7057.jpg"/>
          <p:cNvPicPr>
            <a:picLocks noGrp="1" noChangeAspect="1"/>
          </p:cNvPicPr>
          <p:nvPr>
            <p:ph idx="1"/>
          </p:nvPr>
        </p:nvPicPr>
        <p:blipFill>
          <a:blip r:embed="rId2" cstate="print"/>
          <a:stretch>
            <a:fillRect/>
          </a:stretch>
        </p:blipFill>
        <p:spPr>
          <a:xfrm>
            <a:off x="1475656" y="1268760"/>
            <a:ext cx="7037515" cy="4996636"/>
          </a:xfrm>
          <a:ln>
            <a:solidFill>
              <a:schemeClr val="accent1">
                <a:lumMod val="75000"/>
              </a:schemeClr>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620688"/>
            <a:ext cx="7498080" cy="5627712"/>
          </a:xfrm>
        </p:spPr>
        <p:txBody>
          <a:bodyPr>
            <a:normAutofit/>
          </a:bodyPr>
          <a:lstStyle/>
          <a:p>
            <a:r>
              <a:rPr lang="ru-RU" b="1" dirty="0" smtClean="0">
                <a:solidFill>
                  <a:schemeClr val="accent6">
                    <a:lumMod val="60000"/>
                    <a:lumOff val="40000"/>
                  </a:schemeClr>
                </a:solidFill>
              </a:rPr>
              <a:t>Косули</a:t>
            </a:r>
            <a:r>
              <a:rPr lang="ru-RU" dirty="0" smtClean="0"/>
              <a:t> вынашивают свое потомство от </a:t>
            </a:r>
            <a:r>
              <a:rPr lang="ru-RU" b="1" dirty="0" smtClean="0"/>
              <a:t>264 до 318 дней </a:t>
            </a:r>
            <a:r>
              <a:rPr lang="ru-RU" dirty="0" smtClean="0"/>
              <a:t>– это чуть больше 10 месяцев. Детеныши появляются на свет с апреля по июнь. Перед отелом самки отправляются на свой родовой участок и активно его отстаивают, отгоняя других косуль. Зоологи подсчитали, что большинство оленят рождаются днем на лугах (74%), меньшее число в лесу (23%) и полях (3%). </a:t>
            </a:r>
          </a:p>
        </p:txBody>
      </p:sp>
      <p:pic>
        <p:nvPicPr>
          <p:cNvPr id="4" name="Рисунок 3" descr="3.gif"/>
          <p:cNvPicPr>
            <a:picLocks noChangeAspect="1"/>
          </p:cNvPicPr>
          <p:nvPr/>
        </p:nvPicPr>
        <p:blipFill>
          <a:blip r:embed="rId3" cstate="print"/>
          <a:stretch>
            <a:fillRect/>
          </a:stretch>
        </p:blipFill>
        <p:spPr>
          <a:xfrm flipH="1">
            <a:off x="179512" y="4797152"/>
            <a:ext cx="1468984" cy="18722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06090"/>
          </a:xfrm>
        </p:spPr>
        <p:txBody>
          <a:bodyPr>
            <a:normAutofit fontScale="90000"/>
          </a:bodyPr>
          <a:lstStyle/>
          <a:p>
            <a:pPr algn="r"/>
            <a:r>
              <a:rPr lang="ru-RU" b="1" dirty="0" smtClean="0"/>
              <a:t>БУЙВОЛЫ</a:t>
            </a:r>
            <a:endParaRPr lang="ru-RU" b="1" dirty="0"/>
          </a:p>
        </p:txBody>
      </p:sp>
      <p:pic>
        <p:nvPicPr>
          <p:cNvPr id="6" name="Содержимое 5" descr="31560.jpg"/>
          <p:cNvPicPr>
            <a:picLocks noGrp="1" noChangeAspect="1"/>
          </p:cNvPicPr>
          <p:nvPr>
            <p:ph idx="1"/>
          </p:nvPr>
        </p:nvPicPr>
        <p:blipFill>
          <a:blip r:embed="rId2" cstate="print"/>
          <a:stretch>
            <a:fillRect/>
          </a:stretch>
        </p:blipFill>
        <p:spPr>
          <a:xfrm>
            <a:off x="1475656" y="1368289"/>
            <a:ext cx="7042869" cy="4708661"/>
          </a:xfrm>
          <a:ln>
            <a:solidFill>
              <a:schemeClr val="accent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548680"/>
            <a:ext cx="7498080" cy="5699720"/>
          </a:xfrm>
        </p:spPr>
        <p:txBody>
          <a:bodyPr>
            <a:normAutofit/>
          </a:bodyPr>
          <a:lstStyle/>
          <a:p>
            <a:r>
              <a:rPr lang="ru-RU" b="1" dirty="0" smtClean="0">
                <a:solidFill>
                  <a:schemeClr val="accent6">
                    <a:lumMod val="60000"/>
                    <a:lumOff val="40000"/>
                  </a:schemeClr>
                </a:solidFill>
              </a:rPr>
              <a:t>Азиатские и африканские буйволы </a:t>
            </a:r>
            <a:r>
              <a:rPr lang="ru-RU" dirty="0" smtClean="0"/>
              <a:t>вынашивают детенышей около 10-11 месяцев (</a:t>
            </a:r>
            <a:r>
              <a:rPr lang="ru-RU" b="1" dirty="0" smtClean="0"/>
              <a:t>300-345 дней</a:t>
            </a:r>
            <a:r>
              <a:rPr lang="ru-RU" dirty="0" smtClean="0"/>
              <a:t>). Рождение потомства совпадает с началом сезона дожей, что позволяет самкам выкормить малышей. В большинстве случаев рождается один теленок, двойни – крайне редки. Печально, что только 20% из так долго вынашиваемых детенышей доживает до половозрелого возраста. </a:t>
            </a:r>
          </a:p>
        </p:txBody>
      </p:sp>
      <p:pic>
        <p:nvPicPr>
          <p:cNvPr id="4" name="Рисунок 3" descr="3.gif"/>
          <p:cNvPicPr>
            <a:picLocks noChangeAspect="1"/>
          </p:cNvPicPr>
          <p:nvPr/>
        </p:nvPicPr>
        <p:blipFill>
          <a:blip r:embed="rId3" cstate="print"/>
          <a:stretch>
            <a:fillRect/>
          </a:stretch>
        </p:blipFill>
        <p:spPr>
          <a:xfrm flipH="1">
            <a:off x="179512" y="4797152"/>
            <a:ext cx="1468984" cy="18722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06090"/>
          </a:xfrm>
        </p:spPr>
        <p:txBody>
          <a:bodyPr>
            <a:normAutofit fontScale="90000"/>
          </a:bodyPr>
          <a:lstStyle/>
          <a:p>
            <a:pPr algn="r"/>
            <a:r>
              <a:rPr lang="ru-RU" b="1" dirty="0" smtClean="0"/>
              <a:t>ЛОШАДИ</a:t>
            </a:r>
            <a:endParaRPr lang="ru-RU" b="1" dirty="0"/>
          </a:p>
        </p:txBody>
      </p:sp>
      <p:pic>
        <p:nvPicPr>
          <p:cNvPr id="4" name="Содержимое 3" descr="5.jpg"/>
          <p:cNvPicPr>
            <a:picLocks noGrp="1" noChangeAspect="1"/>
          </p:cNvPicPr>
          <p:nvPr>
            <p:ph idx="1"/>
          </p:nvPr>
        </p:nvPicPr>
        <p:blipFill>
          <a:blip r:embed="rId2" cstate="print"/>
          <a:stretch>
            <a:fillRect/>
          </a:stretch>
        </p:blipFill>
        <p:spPr>
          <a:xfrm>
            <a:off x="1807138" y="1268760"/>
            <a:ext cx="6816757" cy="5112568"/>
          </a:xfrm>
          <a:ln>
            <a:solidFill>
              <a:schemeClr val="accent1">
                <a:lumMod val="75000"/>
              </a:schemeClr>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692696"/>
            <a:ext cx="7498080" cy="5555704"/>
          </a:xfrm>
        </p:spPr>
        <p:txBody>
          <a:bodyPr>
            <a:normAutofit/>
          </a:bodyPr>
          <a:lstStyle/>
          <a:p>
            <a:r>
              <a:rPr lang="ru-RU" dirty="0" smtClean="0"/>
              <a:t>Беременность у </a:t>
            </a:r>
            <a:r>
              <a:rPr lang="ru-RU" b="1" dirty="0" smtClean="0">
                <a:solidFill>
                  <a:schemeClr val="accent6">
                    <a:lumMod val="60000"/>
                    <a:lumOff val="40000"/>
                  </a:schemeClr>
                </a:solidFill>
              </a:rPr>
              <a:t>лошадей</a:t>
            </a:r>
            <a:r>
              <a:rPr lang="ru-RU" dirty="0" smtClean="0"/>
              <a:t> продолжается довольно долгое время – </a:t>
            </a:r>
            <a:r>
              <a:rPr lang="ru-RU" b="1" dirty="0" smtClean="0"/>
              <a:t>335-340 дней</a:t>
            </a:r>
            <a:r>
              <a:rPr lang="ru-RU" dirty="0" smtClean="0"/>
              <a:t>, или чуть больше 11 месяцев. Кобыла, как правило, вынашивает одного жеребенка. Самцы (жеребцы) рождаются позже самок (кобыл) на 2-7 дней. Все жеребята уже через пару минут после появления на свет могут стоять и ходить.</a:t>
            </a:r>
          </a:p>
        </p:txBody>
      </p:sp>
      <p:pic>
        <p:nvPicPr>
          <p:cNvPr id="4" name="Рисунок 3" descr="3.gif"/>
          <p:cNvPicPr>
            <a:picLocks noChangeAspect="1"/>
          </p:cNvPicPr>
          <p:nvPr/>
        </p:nvPicPr>
        <p:blipFill>
          <a:blip r:embed="rId3" cstate="print"/>
          <a:stretch>
            <a:fillRect/>
          </a:stretch>
        </p:blipFill>
        <p:spPr>
          <a:xfrm flipH="1">
            <a:off x="179512" y="4797152"/>
            <a:ext cx="1468984" cy="187220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185</TotalTime>
  <Words>635</Words>
  <Application>Microsoft Office PowerPoint</Application>
  <PresentationFormat>Экран (4:3)</PresentationFormat>
  <Paragraphs>41</Paragraphs>
  <Slides>19</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Солнцестояние</vt:lpstr>
      <vt:lpstr>Самая длинная беременность у животных</vt:lpstr>
      <vt:lpstr>КОРОВЫ</vt:lpstr>
      <vt:lpstr>Слайд 3</vt:lpstr>
      <vt:lpstr>КОСУЛИ</vt:lpstr>
      <vt:lpstr>Слайд 5</vt:lpstr>
      <vt:lpstr>БУЙВОЛЫ</vt:lpstr>
      <vt:lpstr>Слайд 7</vt:lpstr>
      <vt:lpstr>ЛОШАДИ</vt:lpstr>
      <vt:lpstr>Слайд 9</vt:lpstr>
      <vt:lpstr>ОСЛЫ</vt:lpstr>
      <vt:lpstr>Слайд 11</vt:lpstr>
      <vt:lpstr>ВЕРБЛЮДЫ</vt:lpstr>
      <vt:lpstr>Слайд 13</vt:lpstr>
      <vt:lpstr>БАРСУКИ</vt:lpstr>
      <vt:lpstr>Слайд 15</vt:lpstr>
      <vt:lpstr>ЖИРАФЫ</vt:lpstr>
      <vt:lpstr>Слайд 17</vt:lpstr>
      <vt:lpstr>СЛОНЫ</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Самая длинная беременность у животных</dc:title>
  <dc:creator>zooclub.ru</dc:creator>
  <cp:keywords>животные</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23</cp:revision>
  <dcterms:created xsi:type="dcterms:W3CDTF">2014-02-09T06:30:39Z</dcterms:created>
  <dcterms:modified xsi:type="dcterms:W3CDTF">2018-02-16T04:34:17Z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