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9" r:id="rId24"/>
    <p:sldId id="274"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58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41B055-AE63-4D0A-BA38-59DA5A196491}" type="datetimeFigureOut">
              <a:rPr lang="ru-RU" smtClean="0"/>
              <a:pPr/>
              <a:t>11.07.2016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23EB76-D9E1-41C5-94A4-B7EB364BC76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http://www.zooclub.ru/zanim/12.shtml</a:t>
            </a:r>
            <a:endParaRPr lang="ru-RU" dirty="0"/>
          </a:p>
        </p:txBody>
      </p:sp>
      <p:sp>
        <p:nvSpPr>
          <p:cNvPr id="4" name="Номер слайда 3"/>
          <p:cNvSpPr>
            <a:spLocks noGrp="1"/>
          </p:cNvSpPr>
          <p:nvPr>
            <p:ph type="sldNum" sz="quarter" idx="10"/>
          </p:nvPr>
        </p:nvSpPr>
        <p:spPr/>
        <p:txBody>
          <a:bodyPr/>
          <a:lstStyle/>
          <a:p>
            <a:fld id="{F323EB76-D9E1-41C5-94A4-B7EB364BC76D}"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4" name="Группа 5"/>
          <p:cNvGrpSpPr/>
          <p:nvPr/>
        </p:nvGrpSpPr>
        <p:grpSpPr>
          <a:xfrm>
            <a:off x="0" y="0"/>
            <a:ext cx="9141619" cy="713232"/>
            <a:chOff x="0" y="0"/>
            <a:chExt cx="12188825" cy="713232"/>
          </a:xfrm>
        </p:grpSpPr>
        <p:sp>
          <p:nvSpPr>
            <p:cNvPr id="7" name="Прямоугольник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5" name="Группа 10"/>
          <p:cNvGrpSpPr/>
          <p:nvPr/>
        </p:nvGrpSpPr>
        <p:grpSpPr>
          <a:xfrm>
            <a:off x="0" y="0"/>
            <a:ext cx="534924" cy="6858000"/>
            <a:chOff x="0" y="0"/>
            <a:chExt cx="713232" cy="6858000"/>
          </a:xfrm>
        </p:grpSpPr>
        <p:sp>
          <p:nvSpPr>
            <p:cNvPr id="12" name="Прямоугольник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Прямоугольник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6" name="Группа 13"/>
          <p:cNvGrpSpPr/>
          <p:nvPr/>
        </p:nvGrpSpPr>
        <p:grpSpPr>
          <a:xfrm>
            <a:off x="8607571" y="0"/>
            <a:ext cx="560165" cy="6858000"/>
            <a:chOff x="11476762" y="0"/>
            <a:chExt cx="746886" cy="6858000"/>
          </a:xfrm>
        </p:grpSpPr>
        <p:sp>
          <p:nvSpPr>
            <p:cNvPr id="15" name="Прямоугольник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Прямоугольник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8" name="Группа 16"/>
          <p:cNvGrpSpPr/>
          <p:nvPr/>
        </p:nvGrpSpPr>
        <p:grpSpPr>
          <a:xfrm flipV="1">
            <a:off x="0" y="6144768"/>
            <a:ext cx="9141619" cy="713232"/>
            <a:chOff x="0" y="0"/>
            <a:chExt cx="12188825" cy="713232"/>
          </a:xfrm>
        </p:grpSpPr>
        <p:sp>
          <p:nvSpPr>
            <p:cNvPr id="18" name="Прямоугольник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Прямоугольник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2" name="Заголовок 1"/>
          <p:cNvSpPr>
            <a:spLocks noGrp="1"/>
          </p:cNvSpPr>
          <p:nvPr>
            <p:ph type="ctrTitle"/>
          </p:nvPr>
        </p:nvSpPr>
        <p:spPr>
          <a:xfrm>
            <a:off x="971550" y="1188720"/>
            <a:ext cx="7200900" cy="2514600"/>
          </a:xfrm>
        </p:spPr>
        <p:txBody>
          <a:bodyPr anchor="b">
            <a:noAutofit/>
          </a:bodyPr>
          <a:lstStyle>
            <a:lvl1pPr algn="ctr">
              <a:defRPr sz="6000"/>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971550" y="3749040"/>
            <a:ext cx="72009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ru-RU" dirty="0"/>
          </a:p>
        </p:txBody>
      </p:sp>
    </p:spTree>
    <p:extLst>
      <p:ext uri="{BB962C8B-B14F-4D97-AF65-F5344CB8AC3E}">
        <p14:creationId xmlns:p14="http://schemas.microsoft.com/office/powerpoint/2010/main" xmlns="" val="33828820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FCBABFCD-AB62-448C-8E8A-0736774D0FF6}" type="datetimeFigureOut">
              <a:rPr lang="ru-RU" smtClean="0"/>
              <a:pPr/>
              <a:t>11.07.2016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F094CC-8D91-4AFD-93D6-C7D6CF1DCE97}" type="slidenum">
              <a:rPr lang="ru-RU" smtClean="0"/>
              <a:pPr/>
              <a:t>‹#›</a:t>
            </a:fld>
            <a:endParaRPr lang="ru-RU"/>
          </a:p>
        </p:txBody>
      </p:sp>
    </p:spTree>
    <p:extLst>
      <p:ext uri="{BB962C8B-B14F-4D97-AF65-F5344CB8AC3E}">
        <p14:creationId xmlns:p14="http://schemas.microsoft.com/office/powerpoint/2010/main" xmlns="" val="33385722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274638"/>
            <a:ext cx="1971675" cy="5897562"/>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628650" y="274638"/>
            <a:ext cx="5800725" cy="58975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FCBABFCD-AB62-448C-8E8A-0736774D0FF6}" type="datetimeFigureOut">
              <a:rPr lang="ru-RU" smtClean="0"/>
              <a:pPr/>
              <a:t>11.07.2016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F094CC-8D91-4AFD-93D6-C7D6CF1DCE97}" type="slidenum">
              <a:rPr lang="ru-RU" smtClean="0"/>
              <a:pPr/>
              <a:t>‹#›</a:t>
            </a:fld>
            <a:endParaRPr lang="ru-RU"/>
          </a:p>
        </p:txBody>
      </p:sp>
    </p:spTree>
    <p:extLst>
      <p:ext uri="{BB962C8B-B14F-4D97-AF65-F5344CB8AC3E}">
        <p14:creationId xmlns:p14="http://schemas.microsoft.com/office/powerpoint/2010/main" xmlns="" val="27515582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FCBABFCD-AB62-448C-8E8A-0736774D0FF6}" type="datetimeFigureOut">
              <a:rPr lang="ru-RU" smtClean="0"/>
              <a:pPr/>
              <a:t>11.07.2016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F094CC-8D91-4AFD-93D6-C7D6CF1DCE97}" type="slidenum">
              <a:rPr lang="ru-RU" smtClean="0"/>
              <a:pPr/>
              <a:t>‹#›</a:t>
            </a:fld>
            <a:endParaRPr lang="ru-RU"/>
          </a:p>
        </p:txBody>
      </p:sp>
    </p:spTree>
    <p:extLst>
      <p:ext uri="{BB962C8B-B14F-4D97-AF65-F5344CB8AC3E}">
        <p14:creationId xmlns:p14="http://schemas.microsoft.com/office/powerpoint/2010/main" xmlns="" val="41593422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7" name="Группа 7"/>
          <p:cNvGrpSpPr/>
          <p:nvPr/>
        </p:nvGrpSpPr>
        <p:grpSpPr>
          <a:xfrm flipV="1">
            <a:off x="0" y="6309360"/>
            <a:ext cx="9141619" cy="548640"/>
            <a:chOff x="0" y="0"/>
            <a:chExt cx="12188825" cy="713232"/>
          </a:xfrm>
        </p:grpSpPr>
        <p:sp>
          <p:nvSpPr>
            <p:cNvPr id="9" name="Прямоугольник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8" name="Группа 10"/>
          <p:cNvGrpSpPr/>
          <p:nvPr/>
        </p:nvGrpSpPr>
        <p:grpSpPr>
          <a:xfrm>
            <a:off x="12552" y="0"/>
            <a:ext cx="9141619" cy="548640"/>
            <a:chOff x="0" y="0"/>
            <a:chExt cx="12188825" cy="713232"/>
          </a:xfrm>
        </p:grpSpPr>
        <p:sp>
          <p:nvSpPr>
            <p:cNvPr id="12" name="Прямоугольник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Прямоугольник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4" name="Дата 3"/>
          <p:cNvSpPr>
            <a:spLocks noGrp="1"/>
          </p:cNvSpPr>
          <p:nvPr>
            <p:ph type="dt" sz="half" idx="10"/>
          </p:nvPr>
        </p:nvSpPr>
        <p:spPr/>
        <p:txBody>
          <a:bodyPr/>
          <a:lstStyle/>
          <a:p>
            <a:fld id="{217D85CC-CE8A-4477-9CA0-840763B24DF5}" type="datetimeFigureOut">
              <a:rPr lang="ru-RU" smtClean="0"/>
              <a:pPr/>
              <a:t>11.07.2016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3629DA-3709-49B1-B3D3-098ABD623A70}" type="slidenum">
              <a:rPr lang="ru-RU" smtClean="0"/>
              <a:pPr/>
              <a:t>‹#›</a:t>
            </a:fld>
            <a:endParaRPr lang="ru-RU"/>
          </a:p>
        </p:txBody>
      </p:sp>
      <p:sp>
        <p:nvSpPr>
          <p:cNvPr id="2" name="Заголовок 1"/>
          <p:cNvSpPr>
            <a:spLocks noGrp="1"/>
          </p:cNvSpPr>
          <p:nvPr>
            <p:ph type="title"/>
          </p:nvPr>
        </p:nvSpPr>
        <p:spPr>
          <a:xfrm>
            <a:off x="971550" y="1188720"/>
            <a:ext cx="7200900" cy="2514600"/>
          </a:xfrm>
        </p:spPr>
        <p:txBody>
          <a:bodyPr anchor="b">
            <a:normAutofit/>
          </a:bodyPr>
          <a:lstStyle>
            <a:lvl1pPr algn="ctr">
              <a:defRPr sz="5400" b="0">
                <a:solidFill>
                  <a:schemeClr val="tx1">
                    <a:lumMod val="75000"/>
                  </a:schemeClr>
                </a:solidFill>
              </a:defRPr>
            </a:lvl1pPr>
          </a:lstStyle>
          <a:p>
            <a:r>
              <a:rPr lang="ru-RU" smtClean="0"/>
              <a:t>Образец заголовка</a:t>
            </a:r>
            <a:endParaRPr lang="ru-RU" dirty="0"/>
          </a:p>
        </p:txBody>
      </p:sp>
      <p:sp>
        <p:nvSpPr>
          <p:cNvPr id="3" name="Текст 2"/>
          <p:cNvSpPr>
            <a:spLocks noGrp="1"/>
          </p:cNvSpPr>
          <p:nvPr>
            <p:ph type="body" idx="1"/>
          </p:nvPr>
        </p:nvSpPr>
        <p:spPr>
          <a:xfrm>
            <a:off x="971550" y="3749040"/>
            <a:ext cx="72009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Tree>
    <p:extLst>
      <p:ext uri="{BB962C8B-B14F-4D97-AF65-F5344CB8AC3E}">
        <p14:creationId xmlns:p14="http://schemas.microsoft.com/office/powerpoint/2010/main" xmlns="" val="27158437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005840" y="1673352"/>
            <a:ext cx="3429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709160" y="1673352"/>
            <a:ext cx="3429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FCBABFCD-AB62-448C-8E8A-0736774D0FF6}" type="datetimeFigureOut">
              <a:rPr lang="ru-RU" smtClean="0"/>
              <a:pPr/>
              <a:t>11.07.2016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F094CC-8D91-4AFD-93D6-C7D6CF1DCE97}" type="slidenum">
              <a:rPr lang="ru-RU" smtClean="0"/>
              <a:pPr/>
              <a:t>‹#›</a:t>
            </a:fld>
            <a:endParaRPr lang="ru-RU"/>
          </a:p>
        </p:txBody>
      </p:sp>
    </p:spTree>
    <p:extLst>
      <p:ext uri="{BB962C8B-B14F-4D97-AF65-F5344CB8AC3E}">
        <p14:creationId xmlns:p14="http://schemas.microsoft.com/office/powerpoint/2010/main" xmlns="" val="29230561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Текст 2"/>
          <p:cNvSpPr>
            <a:spLocks noGrp="1"/>
          </p:cNvSpPr>
          <p:nvPr>
            <p:ph type="body" idx="1"/>
          </p:nvPr>
        </p:nvSpPr>
        <p:spPr>
          <a:xfrm>
            <a:off x="1005840" y="1600200"/>
            <a:ext cx="3429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005840" y="2441448"/>
            <a:ext cx="3429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4709160" y="1600200"/>
            <a:ext cx="3429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709160" y="2441448"/>
            <a:ext cx="3429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FCBABFCD-AB62-448C-8E8A-0736774D0FF6}" type="datetimeFigureOut">
              <a:rPr lang="ru-RU" smtClean="0"/>
              <a:pPr/>
              <a:t>11.07.2016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FF094CC-8D91-4AFD-93D6-C7D6CF1DCE97}" type="slidenum">
              <a:rPr lang="ru-RU" smtClean="0"/>
              <a:pPr/>
              <a:t>‹#›</a:t>
            </a:fld>
            <a:endParaRPr lang="ru-RU"/>
          </a:p>
        </p:txBody>
      </p:sp>
    </p:spTree>
    <p:extLst>
      <p:ext uri="{BB962C8B-B14F-4D97-AF65-F5344CB8AC3E}">
        <p14:creationId xmlns:p14="http://schemas.microsoft.com/office/powerpoint/2010/main" xmlns="" val="40570808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FCBABFCD-AB62-448C-8E8A-0736774D0FF6}" type="datetimeFigureOut">
              <a:rPr lang="ru-RU" smtClean="0"/>
              <a:pPr/>
              <a:t>11.07.2016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FF094CC-8D91-4AFD-93D6-C7D6CF1DCE97}" type="slidenum">
              <a:rPr lang="ru-RU" smtClean="0"/>
              <a:pPr/>
              <a:t>‹#›</a:t>
            </a:fld>
            <a:endParaRPr lang="ru-RU"/>
          </a:p>
        </p:txBody>
      </p:sp>
    </p:spTree>
    <p:extLst>
      <p:ext uri="{BB962C8B-B14F-4D97-AF65-F5344CB8AC3E}">
        <p14:creationId xmlns:p14="http://schemas.microsoft.com/office/powerpoint/2010/main" xmlns="" val="8420110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CBABFCD-AB62-448C-8E8A-0736774D0FF6}" type="datetimeFigureOut">
              <a:rPr lang="ru-RU" smtClean="0"/>
              <a:pPr/>
              <a:t>11.07.2016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FF094CC-8D91-4AFD-93D6-C7D6CF1DCE97}" type="slidenum">
              <a:rPr lang="ru-RU" smtClean="0"/>
              <a:pPr/>
              <a:t>‹#›</a:t>
            </a:fld>
            <a:endParaRPr lang="ru-RU"/>
          </a:p>
        </p:txBody>
      </p:sp>
    </p:spTree>
    <p:extLst>
      <p:ext uri="{BB962C8B-B14F-4D97-AF65-F5344CB8AC3E}">
        <p14:creationId xmlns:p14="http://schemas.microsoft.com/office/powerpoint/2010/main" xmlns="" val="25590039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grpSp>
        <p:nvGrpSpPr>
          <p:cNvPr id="8" name="Группа 7"/>
          <p:cNvGrpSpPr/>
          <p:nvPr/>
        </p:nvGrpSpPr>
        <p:grpSpPr>
          <a:xfrm>
            <a:off x="0" y="0"/>
            <a:ext cx="9141619" cy="548640"/>
            <a:chOff x="0" y="0"/>
            <a:chExt cx="12188825" cy="713232"/>
          </a:xfrm>
        </p:grpSpPr>
        <p:sp>
          <p:nvSpPr>
            <p:cNvPr id="9" name="Прямоугольник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2" name="Заголовок 1"/>
          <p:cNvSpPr>
            <a:spLocks noGrp="1"/>
          </p:cNvSpPr>
          <p:nvPr>
            <p:ph type="title"/>
          </p:nvPr>
        </p:nvSpPr>
        <p:spPr>
          <a:xfrm>
            <a:off x="6103620" y="1828800"/>
            <a:ext cx="2743200" cy="2286000"/>
          </a:xfrm>
        </p:spPr>
        <p:txBody>
          <a:bodyPr anchor="b">
            <a:normAutofit/>
          </a:bodyPr>
          <a:lstStyle>
            <a:lvl1pPr>
              <a:defRPr sz="3400" b="0"/>
            </a:lvl1pPr>
          </a:lstStyle>
          <a:p>
            <a:r>
              <a:rPr lang="ru-RU" smtClean="0"/>
              <a:t>Образец заголовка</a:t>
            </a:r>
            <a:endParaRPr lang="ru-RU" dirty="0"/>
          </a:p>
        </p:txBody>
      </p:sp>
      <p:sp>
        <p:nvSpPr>
          <p:cNvPr id="3" name="Объект 2"/>
          <p:cNvSpPr>
            <a:spLocks noGrp="1"/>
          </p:cNvSpPr>
          <p:nvPr>
            <p:ph idx="1"/>
          </p:nvPr>
        </p:nvSpPr>
        <p:spPr>
          <a:xfrm>
            <a:off x="411480" y="1005840"/>
            <a:ext cx="541782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6103620" y="4206240"/>
            <a:ext cx="27432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CBABFCD-AB62-448C-8E8A-0736774D0FF6}" type="datetimeFigureOut">
              <a:rPr lang="ru-RU" smtClean="0"/>
              <a:pPr/>
              <a:t>11.07.2016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F094CC-8D91-4AFD-93D6-C7D6CF1DCE97}" type="slidenum">
              <a:rPr lang="ru-RU" smtClean="0"/>
              <a:pPr/>
              <a:t>‹#›</a:t>
            </a:fld>
            <a:endParaRPr lang="ru-RU"/>
          </a:p>
        </p:txBody>
      </p:sp>
    </p:spTree>
    <p:extLst>
      <p:ext uri="{BB962C8B-B14F-4D97-AF65-F5344CB8AC3E}">
        <p14:creationId xmlns:p14="http://schemas.microsoft.com/office/powerpoint/2010/main" xmlns="" val="14359466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03620" y="1828800"/>
            <a:ext cx="2743200" cy="2286000"/>
          </a:xfrm>
        </p:spPr>
        <p:txBody>
          <a:bodyPr anchor="b">
            <a:normAutofit/>
          </a:bodyPr>
          <a:lstStyle>
            <a:lvl1pPr>
              <a:defRPr sz="3400" b="0"/>
            </a:lvl1pPr>
          </a:lstStyle>
          <a:p>
            <a:r>
              <a:rPr lang="ru-RU" smtClean="0"/>
              <a:t>Образец заголовка</a:t>
            </a:r>
            <a:endParaRPr lang="ru-RU" dirty="0"/>
          </a:p>
        </p:txBody>
      </p:sp>
      <p:sp>
        <p:nvSpPr>
          <p:cNvPr id="3" name="Рисунок 2"/>
          <p:cNvSpPr>
            <a:spLocks noGrp="1"/>
          </p:cNvSpPr>
          <p:nvPr>
            <p:ph type="pic" idx="1"/>
          </p:nvPr>
        </p:nvSpPr>
        <p:spPr>
          <a:xfrm>
            <a:off x="411480" y="548640"/>
            <a:ext cx="500634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6103620" y="4206240"/>
            <a:ext cx="27432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CBABFCD-AB62-448C-8E8A-0736774D0FF6}" type="datetimeFigureOut">
              <a:rPr lang="ru-RU" smtClean="0"/>
              <a:pPr/>
              <a:t>11.07.2016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F094CC-8D91-4AFD-93D6-C7D6CF1DCE97}" type="slidenum">
              <a:rPr lang="ru-RU" smtClean="0"/>
              <a:pPr/>
              <a:t>‹#›</a:t>
            </a:fld>
            <a:endParaRPr lang="ru-RU"/>
          </a:p>
        </p:txBody>
      </p:sp>
      <p:grpSp>
        <p:nvGrpSpPr>
          <p:cNvPr id="8" name="Группа 7"/>
          <p:cNvGrpSpPr/>
          <p:nvPr/>
        </p:nvGrpSpPr>
        <p:grpSpPr>
          <a:xfrm>
            <a:off x="0" y="0"/>
            <a:ext cx="5829300" cy="548640"/>
            <a:chOff x="0" y="0"/>
            <a:chExt cx="12188825" cy="713232"/>
          </a:xfrm>
        </p:grpSpPr>
        <p:sp>
          <p:nvSpPr>
            <p:cNvPr id="9" name="Прямоугольник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11" name="Группа 10"/>
          <p:cNvGrpSpPr/>
          <p:nvPr/>
        </p:nvGrpSpPr>
        <p:grpSpPr>
          <a:xfrm flipV="1">
            <a:off x="0" y="6309360"/>
            <a:ext cx="5829300" cy="548640"/>
            <a:chOff x="0" y="0"/>
            <a:chExt cx="12188825" cy="713232"/>
          </a:xfrm>
        </p:grpSpPr>
        <p:sp>
          <p:nvSpPr>
            <p:cNvPr id="12" name="Прямоугольник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Прямоугольник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14" name="Группа 13"/>
          <p:cNvGrpSpPr/>
          <p:nvPr/>
        </p:nvGrpSpPr>
        <p:grpSpPr>
          <a:xfrm rot="5400000" flipV="1">
            <a:off x="-3223260" y="3223260"/>
            <a:ext cx="6858000" cy="411480"/>
            <a:chOff x="0" y="0"/>
            <a:chExt cx="12188825" cy="713232"/>
          </a:xfrm>
        </p:grpSpPr>
        <p:sp>
          <p:nvSpPr>
            <p:cNvPr id="15" name="Прямоугольник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Прямоугольник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17" name="Группа 16"/>
          <p:cNvGrpSpPr/>
          <p:nvPr/>
        </p:nvGrpSpPr>
        <p:grpSpPr>
          <a:xfrm rot="16200000" flipH="1" flipV="1">
            <a:off x="2194559" y="3223261"/>
            <a:ext cx="6858000" cy="411480"/>
            <a:chOff x="0" y="0"/>
            <a:chExt cx="12188825" cy="713232"/>
          </a:xfrm>
        </p:grpSpPr>
        <p:sp>
          <p:nvSpPr>
            <p:cNvPr id="18" name="Прямоугольник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Прямоугольник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Tree>
    <p:extLst>
      <p:ext uri="{BB962C8B-B14F-4D97-AF65-F5344CB8AC3E}">
        <p14:creationId xmlns:p14="http://schemas.microsoft.com/office/powerpoint/2010/main" xmlns="" val="13717346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7" name="Группа 7"/>
          <p:cNvGrpSpPr/>
          <p:nvPr/>
        </p:nvGrpSpPr>
        <p:grpSpPr bwMode="auto">
          <a:xfrm flipV="1">
            <a:off x="0" y="6309360"/>
            <a:ext cx="9141619" cy="548640"/>
            <a:chOff x="0" y="0"/>
            <a:chExt cx="12188825" cy="713232"/>
          </a:xfrm>
        </p:grpSpPr>
        <p:sp>
          <p:nvSpPr>
            <p:cNvPr id="9" name="Прямоугольник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2" name="Заголовок 1"/>
          <p:cNvSpPr>
            <a:spLocks noGrp="1"/>
          </p:cNvSpPr>
          <p:nvPr>
            <p:ph type="title"/>
          </p:nvPr>
        </p:nvSpPr>
        <p:spPr>
          <a:xfrm>
            <a:off x="1005840" y="438912"/>
            <a:ext cx="7132320" cy="1088136"/>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005840" y="1673352"/>
            <a:ext cx="7132320" cy="434340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6656832" y="6391656"/>
            <a:ext cx="720090" cy="237744"/>
          </a:xfrm>
          <a:prstGeom prst="rect">
            <a:avLst/>
          </a:prstGeom>
        </p:spPr>
        <p:txBody>
          <a:bodyPr vert="horz" lIns="91440" tIns="45720" rIns="91440" bIns="45720" rtlCol="0" anchor="ctr"/>
          <a:lstStyle>
            <a:lvl1pPr algn="r">
              <a:defRPr sz="800">
                <a:solidFill>
                  <a:schemeClr val="tx1"/>
                </a:solidFill>
              </a:defRPr>
            </a:lvl1pPr>
          </a:lstStyle>
          <a:p>
            <a:fld id="{FCBABFCD-AB62-448C-8E8A-0736774D0FF6}" type="datetimeFigureOut">
              <a:rPr lang="ru-RU" smtClean="0"/>
              <a:pPr/>
              <a:t>11.07.2016</a:t>
            </a:fld>
            <a:endParaRPr lang="ru-RU"/>
          </a:p>
        </p:txBody>
      </p:sp>
      <p:sp>
        <p:nvSpPr>
          <p:cNvPr id="5" name="Нижний колонтитул 4"/>
          <p:cNvSpPr>
            <a:spLocks noGrp="1"/>
          </p:cNvSpPr>
          <p:nvPr>
            <p:ph type="ftr" sz="quarter" idx="3"/>
          </p:nvPr>
        </p:nvSpPr>
        <p:spPr>
          <a:xfrm>
            <a:off x="1005840" y="6391656"/>
            <a:ext cx="5369814" cy="237744"/>
          </a:xfrm>
          <a:prstGeom prst="rect">
            <a:avLst/>
          </a:prstGeom>
        </p:spPr>
        <p:txBody>
          <a:bodyPr vert="horz" lIns="91440" tIns="45720" rIns="91440" bIns="45720" rtlCol="0" anchor="ctr"/>
          <a:lstStyle>
            <a:lvl1pPr algn="l">
              <a:defRPr sz="800" cap="all" baseline="0">
                <a:solidFill>
                  <a:schemeClr val="tx1"/>
                </a:solidFill>
              </a:defRPr>
            </a:lvl1pPr>
          </a:lstStyle>
          <a:p>
            <a:endParaRPr lang="ru-RU"/>
          </a:p>
        </p:txBody>
      </p:sp>
      <p:sp>
        <p:nvSpPr>
          <p:cNvPr id="6" name="Номер слайда 5"/>
          <p:cNvSpPr>
            <a:spLocks noGrp="1"/>
          </p:cNvSpPr>
          <p:nvPr>
            <p:ph type="sldNum" sz="quarter" idx="4"/>
          </p:nvPr>
        </p:nvSpPr>
        <p:spPr>
          <a:xfrm>
            <a:off x="7658100" y="6391656"/>
            <a:ext cx="480060" cy="237744"/>
          </a:xfrm>
          <a:prstGeom prst="rect">
            <a:avLst/>
          </a:prstGeom>
        </p:spPr>
        <p:txBody>
          <a:bodyPr vert="horz" lIns="91440" tIns="45720" rIns="91440" bIns="45720" rtlCol="0" anchor="ctr"/>
          <a:lstStyle>
            <a:lvl1pPr algn="r">
              <a:defRPr sz="800">
                <a:solidFill>
                  <a:schemeClr val="tx1"/>
                </a:solidFill>
              </a:defRPr>
            </a:lvl1pPr>
          </a:lstStyle>
          <a:p>
            <a:fld id="{BFF094CC-8D91-4AFD-93D6-C7D6CF1DCE97}" type="slidenum">
              <a:rPr lang="ru-RU" smtClean="0"/>
              <a:pPr/>
              <a:t>‹#›</a:t>
            </a:fld>
            <a:endParaRPr lang="ru-RU"/>
          </a:p>
        </p:txBody>
      </p:sp>
    </p:spTree>
    <p:extLst>
      <p:ext uri="{BB962C8B-B14F-4D97-AF65-F5344CB8AC3E}">
        <p14:creationId xmlns:p14="http://schemas.microsoft.com/office/powerpoint/2010/main" xmlns="" val="256376095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2708920"/>
            <a:ext cx="8064896" cy="994400"/>
          </a:xfrm>
        </p:spPr>
        <p:txBody>
          <a:bodyPr/>
          <a:lstStyle/>
          <a:p>
            <a:r>
              <a:rPr lang="ru-RU" sz="5200" b="1" dirty="0" smtClean="0">
                <a:solidFill>
                  <a:schemeClr val="accent3">
                    <a:lumMod val="75000"/>
                  </a:schemeClr>
                </a:solidFill>
                <a:effectLst>
                  <a:outerShdw blurRad="38100" dist="38100" dir="2700000" algn="tl">
                    <a:srgbClr val="000000">
                      <a:alpha val="43137"/>
                    </a:srgbClr>
                  </a:outerShdw>
                </a:effectLst>
              </a:rPr>
              <a:t>Кто самый ушастый?</a:t>
            </a:r>
            <a:endParaRPr lang="ru-RU" sz="5200" b="1" dirty="0">
              <a:solidFill>
                <a:schemeClr val="accent3">
                  <a:lumMod val="75000"/>
                </a:schemeClr>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971550" y="3749040"/>
            <a:ext cx="7200900" cy="1408152"/>
          </a:xfrm>
        </p:spPr>
        <p:txBody>
          <a:bodyPr>
            <a:normAutofit fontScale="70000" lnSpcReduction="20000"/>
          </a:bodyPr>
          <a:lstStyle/>
          <a:p>
            <a:r>
              <a:rPr lang="ru-RU" dirty="0" smtClean="0"/>
              <a:t>"Бабушка, для чего у тебя такие большие уши?" - спросила Красная Шапочка у Волка. "Это чтобы лучше слышать тебя, внученька!" - ответил Серый Волк. И в самом деле, для волка уши очень важны. Зверь он ночной, охотник - должен слышать хорошо. Только вот уши у него совсем не большие, средние. А кто же самый ушастый зверь на свете? Не простой вопрос.</a:t>
            </a:r>
            <a:endParaRPr lang="ru-RU" dirty="0"/>
          </a:p>
        </p:txBody>
      </p:sp>
      <p:pic>
        <p:nvPicPr>
          <p:cNvPr id="5" name="Рисунок 4" descr="17.gif"/>
          <p:cNvPicPr>
            <a:picLocks noChangeAspect="1"/>
          </p:cNvPicPr>
          <p:nvPr/>
        </p:nvPicPr>
        <p:blipFill>
          <a:blip r:embed="rId3" cstate="print"/>
          <a:stretch>
            <a:fillRect/>
          </a:stretch>
        </p:blipFill>
        <p:spPr>
          <a:xfrm>
            <a:off x="7033342" y="4725144"/>
            <a:ext cx="2110658" cy="1899592"/>
          </a:xfrm>
          <a:prstGeom prst="rect">
            <a:avLst/>
          </a:prstGeom>
        </p:spPr>
      </p:pic>
      <p:pic>
        <p:nvPicPr>
          <p:cNvPr id="6" name="Рисунок 5" descr="37.gif"/>
          <p:cNvPicPr>
            <a:picLocks noChangeAspect="1"/>
          </p:cNvPicPr>
          <p:nvPr/>
        </p:nvPicPr>
        <p:blipFill>
          <a:blip r:embed="rId4" cstate="print"/>
          <a:stretch>
            <a:fillRect/>
          </a:stretch>
        </p:blipFill>
        <p:spPr>
          <a:xfrm>
            <a:off x="0" y="188640"/>
            <a:ext cx="2880320" cy="2770868"/>
          </a:xfrm>
          <a:prstGeom prst="rect">
            <a:avLst/>
          </a:prstGeom>
        </p:spPr>
      </p:pic>
      <p:sp>
        <p:nvSpPr>
          <p:cNvPr id="7" name="TextBox 6"/>
          <p:cNvSpPr txBox="1"/>
          <p:nvPr/>
        </p:nvSpPr>
        <p:spPr>
          <a:xfrm>
            <a:off x="179512" y="6381328"/>
            <a:ext cx="1587294" cy="307777"/>
          </a:xfrm>
          <a:prstGeom prst="rect">
            <a:avLst/>
          </a:prstGeom>
          <a:noFill/>
        </p:spPr>
        <p:txBody>
          <a:bodyPr wrap="none" rtlCol="0">
            <a:spAutoFit/>
          </a:bodyPr>
          <a:lstStyle/>
          <a:p>
            <a:r>
              <a:rPr lang="en-US" sz="1400" b="1" dirty="0" smtClean="0"/>
              <a:t>www.zooclub.ru</a:t>
            </a:r>
            <a:endParaRPr lang="ru-RU" sz="1400" b="1"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5840" y="620688"/>
            <a:ext cx="7132320" cy="5396064"/>
          </a:xfrm>
        </p:spPr>
        <p:txBody>
          <a:bodyPr>
            <a:normAutofit/>
          </a:bodyPr>
          <a:lstStyle/>
          <a:p>
            <a:r>
              <a:rPr lang="ru-RU" sz="2800" dirty="0" smtClean="0"/>
              <a:t>В Сибири охотники зайца-беляка зовут "ушкан". Русака и беляка можно отличить по ушам, если загнуть зайцу уши вперед, к носу. Когда ушки достают до кончика носа или даже чуть длиннее - это русак; когда ушки короче мордочки - это беляк. Только вот неудобство : пойманного зайца удобнее всего держать рукой за уши.</a:t>
            </a:r>
            <a:endParaRPr lang="ru-RU" sz="2800" dirty="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ВАЛЛ\зайцы\беляк\беляк (4).jpg"/>
          <p:cNvPicPr>
            <a:picLocks noChangeAspect="1" noChangeArrowheads="1"/>
          </p:cNvPicPr>
          <p:nvPr/>
        </p:nvPicPr>
        <p:blipFill>
          <a:blip r:embed="rId2" cstate="print"/>
          <a:srcRect/>
          <a:stretch>
            <a:fillRect/>
          </a:stretch>
        </p:blipFill>
        <p:spPr bwMode="auto">
          <a:xfrm>
            <a:off x="899592" y="404664"/>
            <a:ext cx="7389845" cy="5542384"/>
          </a:xfrm>
          <a:prstGeom prst="rect">
            <a:avLst/>
          </a:prstGeom>
          <a:noFill/>
          <a:ln>
            <a:solidFill>
              <a:schemeClr val="accent1">
                <a:lumMod val="75000"/>
              </a:schemeClr>
            </a:solidFill>
          </a:ln>
        </p:spPr>
      </p:pic>
      <p:sp>
        <p:nvSpPr>
          <p:cNvPr id="5" name="TextBox 4"/>
          <p:cNvSpPr txBox="1"/>
          <p:nvPr/>
        </p:nvSpPr>
        <p:spPr>
          <a:xfrm>
            <a:off x="3851920" y="6093296"/>
            <a:ext cx="1457450" cy="369332"/>
          </a:xfrm>
          <a:prstGeom prst="rect">
            <a:avLst/>
          </a:prstGeom>
          <a:noFill/>
        </p:spPr>
        <p:txBody>
          <a:bodyPr wrap="none" rtlCol="0">
            <a:spAutoFit/>
          </a:bodyPr>
          <a:lstStyle/>
          <a:p>
            <a:r>
              <a:rPr lang="ru-RU" dirty="0" smtClean="0"/>
              <a:t>Заяц-беляк</a:t>
            </a:r>
            <a:endParaRPr lang="ru-RU"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5840" y="764704"/>
            <a:ext cx="7132320" cy="5252048"/>
          </a:xfrm>
        </p:spPr>
        <p:txBody>
          <a:bodyPr>
            <a:normAutofit/>
          </a:bodyPr>
          <a:lstStyle/>
          <a:p>
            <a:r>
              <a:rPr lang="ru-RU" sz="2400" dirty="0" smtClean="0"/>
              <a:t>С помощью ушей животные не только определяют громкость звука, но также выясняют, откуда он пришел. Понаблюдайте за кошкой, козой, лошадью: они узнают, откуда идет звук, поворачивая ушные раковины до тех пор, пока звук не станет возможно более четким. Ухо козы наиболее чувствительно к звукам, источник которых находится несколько сбоку от животного, но плохо воспринимает звуки, приходящие сзади.</a:t>
            </a:r>
            <a:endParaRPr lang="ru-RU" sz="2400" dirty="0"/>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ВАЛЛ\кошки\неразобранное\уши.jpg"/>
          <p:cNvPicPr>
            <a:picLocks noChangeAspect="1" noChangeArrowheads="1"/>
          </p:cNvPicPr>
          <p:nvPr/>
        </p:nvPicPr>
        <p:blipFill>
          <a:blip r:embed="rId2" cstate="print"/>
          <a:srcRect/>
          <a:stretch>
            <a:fillRect/>
          </a:stretch>
        </p:blipFill>
        <p:spPr bwMode="auto">
          <a:xfrm>
            <a:off x="683568" y="476672"/>
            <a:ext cx="7632848" cy="5724636"/>
          </a:xfrm>
          <a:prstGeom prst="rect">
            <a:avLst/>
          </a:prstGeom>
          <a:noFill/>
          <a:ln>
            <a:solidFill>
              <a:schemeClr val="accent1">
                <a:lumMod val="75000"/>
              </a:schemeClr>
            </a:solidFill>
          </a:ln>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5840" y="620688"/>
            <a:ext cx="7132320" cy="5396064"/>
          </a:xfrm>
        </p:spPr>
        <p:txBody>
          <a:bodyPr>
            <a:normAutofit/>
          </a:bodyPr>
          <a:lstStyle/>
          <a:p>
            <a:r>
              <a:rPr lang="ru-RU" sz="2400" dirty="0" smtClean="0">
                <a:solidFill>
                  <a:schemeClr val="accent3">
                    <a:lumMod val="75000"/>
                  </a:schemeClr>
                </a:solidFill>
              </a:rPr>
              <a:t>Звуки бывают не только громкие и тихие, но высокие и низкие</a:t>
            </a:r>
            <a:r>
              <a:rPr lang="ru-RU" sz="2400" dirty="0" smtClean="0"/>
              <a:t>, как говорят ученые, - разной частоты. Частотой колебаний воздуха определяется высота звука. Например, дети говорят обычно более высокими голосами. Ухо человека слышит звуки только определенного набора, или диапазона , частот. Звуки, которые ниже воспринимаемых, слышимых границ, нами ощущаются как вибрация. А звуки, которые выше верхнего предела слышимости, нам недоступны, они называются "ультразвуками".</a:t>
            </a:r>
            <a:endParaRPr lang="ru-RU" sz="2400" dirty="0"/>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ВАЛЛ\лошади\ахалтеке (2).jpg"/>
          <p:cNvPicPr>
            <a:picLocks noChangeAspect="1" noChangeArrowheads="1"/>
          </p:cNvPicPr>
          <p:nvPr/>
        </p:nvPicPr>
        <p:blipFill>
          <a:blip r:embed="rId2" cstate="print"/>
          <a:srcRect/>
          <a:stretch>
            <a:fillRect/>
          </a:stretch>
        </p:blipFill>
        <p:spPr bwMode="auto">
          <a:xfrm>
            <a:off x="611560" y="692696"/>
            <a:ext cx="7992888" cy="4995795"/>
          </a:xfrm>
          <a:prstGeom prst="rect">
            <a:avLst/>
          </a:prstGeom>
          <a:noFill/>
          <a:ln>
            <a:solidFill>
              <a:schemeClr val="accent1">
                <a:lumMod val="75000"/>
              </a:schemeClr>
            </a:solidFill>
          </a:ln>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5840" y="548680"/>
            <a:ext cx="7132320" cy="5468072"/>
          </a:xfrm>
        </p:spPr>
        <p:txBody>
          <a:bodyPr>
            <a:normAutofit/>
          </a:bodyPr>
          <a:lstStyle/>
          <a:p>
            <a:r>
              <a:rPr lang="ru-RU" sz="2100" dirty="0" smtClean="0"/>
              <a:t>Мы не слышим ультразвуки, а многие животные слышат, и не только слышат, но умело пользуются ультразвуковыми сигналами: для общения друг с другом, для охоты, для разведки местности, для защиты от врагов. Это умеют делать, например, землеройки, летучие мыши, дельфины, киты. </a:t>
            </a:r>
          </a:p>
          <a:p>
            <a:endParaRPr lang="ru-RU" sz="2100" dirty="0" smtClean="0"/>
          </a:p>
          <a:p>
            <a:r>
              <a:rPr lang="ru-RU" sz="2100" dirty="0" smtClean="0"/>
              <a:t> Летучая мышь охотится за </a:t>
            </a:r>
            <a:r>
              <a:rPr lang="ru-RU" sz="2100" dirty="0" err="1" smtClean="0"/>
              <a:t>быстролетными</a:t>
            </a:r>
            <a:r>
              <a:rPr lang="ru-RU" sz="2100" dirty="0" smtClean="0"/>
              <a:t> насекомыми: обнаруживает, преследует и ловит их ночью, больше того - может делать это и с закрытыми глазами. Ей помогают ориентироваться ультразвуковые "крики", которые она издает. Летучая мышь слышит эхо, которое возникает при отражении звуковых волн от разных удаленных предметов.</a:t>
            </a:r>
            <a:endParaRPr lang="ru-RU" sz="2100" dirty="0"/>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F:\ВАЛЛ\прочие\летучие мыши\16001754334.jpg"/>
          <p:cNvPicPr>
            <a:picLocks noChangeAspect="1" noChangeArrowheads="1"/>
          </p:cNvPicPr>
          <p:nvPr/>
        </p:nvPicPr>
        <p:blipFill>
          <a:blip r:embed="rId2" cstate="print"/>
          <a:srcRect/>
          <a:stretch>
            <a:fillRect/>
          </a:stretch>
        </p:blipFill>
        <p:spPr bwMode="auto">
          <a:xfrm>
            <a:off x="755576" y="332656"/>
            <a:ext cx="7812360" cy="5859271"/>
          </a:xfrm>
          <a:prstGeom prst="rect">
            <a:avLst/>
          </a:prstGeom>
          <a:noFill/>
          <a:ln>
            <a:solidFill>
              <a:schemeClr val="accent1">
                <a:lumMod val="75000"/>
              </a:schemeClr>
            </a:solidFill>
          </a:ln>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5840" y="908720"/>
            <a:ext cx="7132320" cy="5108032"/>
          </a:xfrm>
        </p:spPr>
        <p:txBody>
          <a:bodyPr>
            <a:normAutofit/>
          </a:bodyPr>
          <a:lstStyle/>
          <a:p>
            <a:r>
              <a:rPr lang="ru-RU" sz="2400" dirty="0" smtClean="0"/>
              <a:t>Первые опыты по изучению таких необыкновенных способностей летучих мышей провел в 1793 году итальянский ученый </a:t>
            </a:r>
            <a:r>
              <a:rPr lang="ru-RU" sz="2400" dirty="0" err="1" smtClean="0"/>
              <a:t>Ладзаро</a:t>
            </a:r>
            <a:r>
              <a:rPr lang="ru-RU" sz="2400" dirty="0" smtClean="0"/>
              <a:t> </a:t>
            </a:r>
            <a:r>
              <a:rPr lang="ru-RU" sz="2400" dirty="0" err="1" smtClean="0"/>
              <a:t>Спалланцани</a:t>
            </a:r>
            <a:r>
              <a:rPr lang="ru-RU" sz="2400" dirty="0" smtClean="0"/>
              <a:t>. Он поймал на церковной колокольне несколько летучих мышей, залепил им глаза воском и выпустил. Все "слепые" мыши вернулись на колокольню и даже охотились по дороге. Когда же летучим мышам закупорили уши, то зверьки стали совершенно беспомощны, словно вдруг ослепли с открытыми глазами: натыкались на предметы вокруг.</a:t>
            </a:r>
            <a:endParaRPr lang="ru-RU" sz="2400" dirty="0"/>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ВАЛЛ\прочие\летучие мыши\bat001.jpg"/>
          <p:cNvPicPr>
            <a:picLocks noChangeAspect="1" noChangeArrowheads="1"/>
          </p:cNvPicPr>
          <p:nvPr/>
        </p:nvPicPr>
        <p:blipFill>
          <a:blip r:embed="rId2" cstate="print"/>
          <a:srcRect/>
          <a:stretch>
            <a:fillRect/>
          </a:stretch>
        </p:blipFill>
        <p:spPr bwMode="auto">
          <a:xfrm>
            <a:off x="899592" y="494790"/>
            <a:ext cx="7488832" cy="5991066"/>
          </a:xfrm>
          <a:prstGeom prst="rect">
            <a:avLst/>
          </a:prstGeom>
          <a:noFill/>
          <a:ln>
            <a:solidFill>
              <a:schemeClr val="accent1">
                <a:lumMod val="75000"/>
              </a:schemeClr>
            </a:solidFill>
          </a:ln>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5840" y="548680"/>
            <a:ext cx="7310576" cy="5468072"/>
          </a:xfrm>
        </p:spPr>
        <p:txBody>
          <a:bodyPr>
            <a:normAutofit/>
          </a:bodyPr>
          <a:lstStyle/>
          <a:p>
            <a:r>
              <a:rPr lang="ru-RU" sz="2400" dirty="0" smtClean="0"/>
              <a:t>В первую очередь вспоминаются слоны. </a:t>
            </a:r>
            <a:r>
              <a:rPr lang="ru-RU" sz="2400" dirty="0" smtClean="0">
                <a:solidFill>
                  <a:schemeClr val="accent3">
                    <a:lumMod val="75000"/>
                  </a:schemeClr>
                </a:solidFill>
              </a:rPr>
              <a:t>У африканского слона уши лопухи могут достигать от основания до вершины 1,5 метра, у индийского они меньше - около 0,5 метра</a:t>
            </a:r>
            <a:r>
              <a:rPr lang="ru-RU" sz="2400" dirty="0" smtClean="0"/>
              <a:t>. (Еще меньше уши были у мамонта, это и неудивительно, ведь он жил в ледниковый период в тундре, большие уши можно было сразу отморозить.) </a:t>
            </a:r>
          </a:p>
          <a:p>
            <a:r>
              <a:rPr lang="ru-RU" sz="2400" dirty="0" smtClean="0"/>
              <a:t>У слонов уши большие, но сами-то слоны длиной 5-6 метров, а ростом - до 4 метров. Получается, что длина ушей у них меньше четверти длины тела.</a:t>
            </a:r>
            <a:endParaRPr lang="ru-RU" sz="2400" dirty="0"/>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5840" y="548680"/>
            <a:ext cx="7132320" cy="5468072"/>
          </a:xfrm>
        </p:spPr>
        <p:txBody>
          <a:bodyPr>
            <a:noAutofit/>
          </a:bodyPr>
          <a:lstStyle/>
          <a:p>
            <a:r>
              <a:rPr lang="ru-RU" sz="2300" dirty="0" smtClean="0"/>
              <a:t>Опыты показали, что могут охотиться с помощью только одного слуха и ночные птицы - совы и козодои. Ухо птиц устроено так же, как и наше, но у них нет наружных ушных раковин, а вместо трех косточек среднего уха - молоточка, наковальни и стремечка - только одна, называемая колонкой. </a:t>
            </a:r>
          </a:p>
          <a:p>
            <a:endParaRPr lang="ru-RU" sz="2300" dirty="0" smtClean="0"/>
          </a:p>
          <a:p>
            <a:r>
              <a:rPr lang="ru-RU" sz="2300" dirty="0" smtClean="0"/>
              <a:t> У птиц слух хорошо развит, потому что звуки играют особую роль в их жизни. Распевая свои песни, они защищают гнездовую территорию, в брачный период ухаживают за самками, воспитывают птенцов.</a:t>
            </a:r>
            <a:endParaRPr lang="ru-RU" sz="2300" dirty="0"/>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ВАЛЛ\птицы\Desktop wallpapers 728 161.jpg"/>
          <p:cNvPicPr>
            <a:picLocks noChangeAspect="1" noChangeArrowheads="1"/>
          </p:cNvPicPr>
          <p:nvPr/>
        </p:nvPicPr>
        <p:blipFill>
          <a:blip r:embed="rId2" cstate="print"/>
          <a:srcRect/>
          <a:stretch>
            <a:fillRect/>
          </a:stretch>
        </p:blipFill>
        <p:spPr bwMode="auto">
          <a:xfrm>
            <a:off x="467544" y="908720"/>
            <a:ext cx="8230951" cy="5144344"/>
          </a:xfrm>
          <a:prstGeom prst="rect">
            <a:avLst/>
          </a:prstGeom>
          <a:noFill/>
          <a:ln>
            <a:solidFill>
              <a:schemeClr val="accent1">
                <a:lumMod val="75000"/>
              </a:schemeClr>
            </a:solidFill>
          </a:ln>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5840" y="692696"/>
            <a:ext cx="7132320" cy="5324056"/>
          </a:xfrm>
        </p:spPr>
        <p:txBody>
          <a:bodyPr>
            <a:normAutofit/>
          </a:bodyPr>
          <a:lstStyle/>
          <a:p>
            <a:r>
              <a:rPr lang="ru-RU" sz="2200" dirty="0" smtClean="0"/>
              <a:t>Виртуозные песнопения птиц предназначены для ушей их сородичей. Многие дрозды, иволги, соловьи и славки проводят зиму в тропиках или в Южном полушарии. Однако там они почти безмолвны, а поют только на родине. </a:t>
            </a:r>
          </a:p>
          <a:p>
            <a:endParaRPr lang="ru-RU" sz="2200" dirty="0" smtClean="0"/>
          </a:p>
          <a:p>
            <a:r>
              <a:rPr lang="ru-RU" sz="2200" dirty="0" smtClean="0">
                <a:solidFill>
                  <a:schemeClr val="accent3">
                    <a:lumMod val="75000"/>
                  </a:schemeClr>
                </a:solidFill>
              </a:rPr>
              <a:t> Птица может пропеть четыре различные ноты так быстро, что человеческое ухо не в состоянии уловить отдельные звуки</a:t>
            </a:r>
            <a:r>
              <a:rPr lang="ru-RU" sz="2200" dirty="0" smtClean="0"/>
              <a:t>. Обыкновенный крапивник поет одну песню сотни раз, а длится она всего 7 секунд. В каждой такой песенке с помощью специальной магнитофонной записи можно различить 120-130 звуков.</a:t>
            </a:r>
            <a:endParaRPr lang="ru-RU" sz="2200" dirty="0"/>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ВАЛЛ\птицы\Sitta europae (2).jpg"/>
          <p:cNvPicPr>
            <a:picLocks noChangeAspect="1" noChangeArrowheads="1"/>
          </p:cNvPicPr>
          <p:nvPr/>
        </p:nvPicPr>
        <p:blipFill>
          <a:blip r:embed="rId2" cstate="print"/>
          <a:srcRect/>
          <a:stretch>
            <a:fillRect/>
          </a:stretch>
        </p:blipFill>
        <p:spPr bwMode="auto">
          <a:xfrm>
            <a:off x="683568" y="836712"/>
            <a:ext cx="8058132" cy="5036332"/>
          </a:xfrm>
          <a:prstGeom prst="rect">
            <a:avLst/>
          </a:prstGeom>
          <a:noFill/>
          <a:ln>
            <a:solidFill>
              <a:schemeClr val="accent1">
                <a:lumMod val="75000"/>
              </a:schemeClr>
            </a:solidFill>
          </a:ln>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5840" y="548680"/>
            <a:ext cx="7132320" cy="5468072"/>
          </a:xfrm>
        </p:spPr>
        <p:txBody>
          <a:bodyPr>
            <a:normAutofit/>
          </a:bodyPr>
          <a:lstStyle/>
          <a:p>
            <a:r>
              <a:rPr lang="ru-RU" sz="2800" dirty="0" smtClean="0">
                <a:solidFill>
                  <a:schemeClr val="accent3">
                    <a:lumMod val="75000"/>
                  </a:schemeClr>
                </a:solidFill>
              </a:rPr>
              <a:t>Для большинства насекомых мир беззвучен</a:t>
            </a:r>
            <a:r>
              <a:rPr lang="ru-RU" sz="2800" dirty="0" smtClean="0"/>
              <a:t>. А вот сверчки, кобылки, саранчовые, цикады и многие ночные бабочки обладают слуховыми органами. Только барабанные перепонки расположены у них не на голове, как у птиц, зверей, лягушек, а на ногах или даже на брюшке. Двигая ногами в разные стороны, насекомые определяют направление источника звука.</a:t>
            </a:r>
            <a:endParaRPr lang="ru-RU" sz="2800" dirty="0"/>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ВАЛЛ\бабочки\[WallpapersMania.nnm.ru]_vol111-001.jpg"/>
          <p:cNvPicPr>
            <a:picLocks noChangeAspect="1" noChangeArrowheads="1"/>
          </p:cNvPicPr>
          <p:nvPr/>
        </p:nvPicPr>
        <p:blipFill>
          <a:blip r:embed="rId2" cstate="print"/>
          <a:srcRect/>
          <a:stretch>
            <a:fillRect/>
          </a:stretch>
        </p:blipFill>
        <p:spPr bwMode="auto">
          <a:xfrm>
            <a:off x="827584" y="404664"/>
            <a:ext cx="7275680" cy="5820545"/>
          </a:xfrm>
          <a:prstGeom prst="rect">
            <a:avLst/>
          </a:prstGeom>
          <a:noFill/>
          <a:ln>
            <a:solidFill>
              <a:schemeClr val="accent1">
                <a:lumMod val="75000"/>
              </a:schemeClr>
            </a:solidFill>
          </a:ln>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5840" y="908720"/>
            <a:ext cx="7132320" cy="5108032"/>
          </a:xfrm>
        </p:spPr>
        <p:txBody>
          <a:bodyPr>
            <a:normAutofit/>
          </a:bodyPr>
          <a:lstStyle/>
          <a:p>
            <a:r>
              <a:rPr lang="ru-RU" sz="2400" dirty="0" smtClean="0"/>
              <a:t>Как и птицы, насекомые используют песни в брачных обрядах, чтобы привлечь самку или прогнать соперника. Резкими звуками они отпугивают врагов. </a:t>
            </a:r>
          </a:p>
          <a:p>
            <a:endParaRPr lang="ru-RU" sz="2400" dirty="0" smtClean="0"/>
          </a:p>
          <a:p>
            <a:r>
              <a:rPr lang="ru-RU" sz="2400" dirty="0" smtClean="0"/>
              <a:t> Мало того, что есть насекомые глухие, есть еще и немые. Звуки они издают скрипом одной части тела о другую. Не поют, а </a:t>
            </a:r>
            <a:r>
              <a:rPr lang="ru-RU" sz="2400" dirty="0" err="1" smtClean="0"/>
              <a:t>стридулируют</a:t>
            </a:r>
            <a:r>
              <a:rPr lang="ru-RU" sz="2400" dirty="0" smtClean="0"/>
              <a:t> - от латинского слова "скрипеть".</a:t>
            </a:r>
            <a:endParaRPr lang="ru-RU" sz="2400" dirty="0"/>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ВАЛЛ\насекомые\кузнечик\50 (2).jpg"/>
          <p:cNvPicPr>
            <a:picLocks noChangeAspect="1" noChangeArrowheads="1"/>
          </p:cNvPicPr>
          <p:nvPr/>
        </p:nvPicPr>
        <p:blipFill>
          <a:blip r:embed="rId2" cstate="print"/>
          <a:srcRect/>
          <a:stretch>
            <a:fillRect/>
          </a:stretch>
        </p:blipFill>
        <p:spPr bwMode="auto">
          <a:xfrm>
            <a:off x="539552" y="908720"/>
            <a:ext cx="7918849" cy="4949281"/>
          </a:xfrm>
          <a:prstGeom prst="rect">
            <a:avLst/>
          </a:prstGeom>
          <a:noFill/>
          <a:ln>
            <a:solidFill>
              <a:schemeClr val="accent1">
                <a:lumMod val="75000"/>
              </a:schemeClr>
            </a:solidFill>
          </a:ln>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5840" y="692696"/>
            <a:ext cx="7132320" cy="5324056"/>
          </a:xfrm>
        </p:spPr>
        <p:txBody>
          <a:bodyPr>
            <a:normAutofit/>
          </a:bodyPr>
          <a:lstStyle/>
          <a:p>
            <a:r>
              <a:rPr lang="ru-RU" sz="2400" dirty="0" smtClean="0"/>
              <a:t>По-разному слышат животные на суше. </a:t>
            </a:r>
            <a:r>
              <a:rPr lang="ru-RU" sz="2400" dirty="0" smtClean="0">
                <a:solidFill>
                  <a:schemeClr val="accent3">
                    <a:lumMod val="75000"/>
                  </a:schemeClr>
                </a:solidFill>
              </a:rPr>
              <a:t>В глубинах моря тоже идут беззвучные "разговоры". </a:t>
            </a:r>
            <a:r>
              <a:rPr lang="ru-RU" sz="2400" dirty="0" smtClean="0"/>
              <a:t>Еще во времена Аристотеля люди знали, что рыбы издают разные звуки. Люди могут слышать звуки, издаваемые некоторыми рыбами, даже без всяких приборов. Леонардо да Винчи предлагал слушать "подводные голоса", приложив ухо к вертикально опущенному в воду веслу. Такой же метод изобрели и до сих пор используют рыбаки побережья Западной Африки.</a:t>
            </a:r>
            <a:endParaRPr lang="ru-RU" sz="2400" dirty="0"/>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ВАЛЛ\рыбы\Sbornik_oboev_349_19.jpg"/>
          <p:cNvPicPr>
            <a:picLocks noChangeAspect="1" noChangeArrowheads="1"/>
          </p:cNvPicPr>
          <p:nvPr/>
        </p:nvPicPr>
        <p:blipFill>
          <a:blip r:embed="rId2" cstate="print"/>
          <a:srcRect/>
          <a:stretch>
            <a:fillRect/>
          </a:stretch>
        </p:blipFill>
        <p:spPr bwMode="auto">
          <a:xfrm>
            <a:off x="467544" y="1052736"/>
            <a:ext cx="8280920" cy="4658017"/>
          </a:xfrm>
          <a:prstGeom prst="rect">
            <a:avLst/>
          </a:prstGeom>
          <a:noFill/>
          <a:ln>
            <a:solidFill>
              <a:schemeClr val="accent1">
                <a:lumMod val="75000"/>
              </a:schemeClr>
            </a:solidFill>
          </a:ln>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ВАЛЛ\слоны\2 (5).jpg"/>
          <p:cNvPicPr>
            <a:picLocks noChangeAspect="1" noChangeArrowheads="1"/>
          </p:cNvPicPr>
          <p:nvPr/>
        </p:nvPicPr>
        <p:blipFill>
          <a:blip r:embed="rId2" cstate="print"/>
          <a:srcRect/>
          <a:stretch>
            <a:fillRect/>
          </a:stretch>
        </p:blipFill>
        <p:spPr bwMode="auto">
          <a:xfrm>
            <a:off x="755576" y="404664"/>
            <a:ext cx="7428317" cy="5571238"/>
          </a:xfrm>
          <a:prstGeom prst="rect">
            <a:avLst/>
          </a:prstGeom>
          <a:noFill/>
          <a:ln>
            <a:solidFill>
              <a:schemeClr val="accent1">
                <a:lumMod val="75000"/>
              </a:schemeClr>
            </a:solidFill>
          </a:ln>
        </p:spPr>
      </p:pic>
      <p:sp>
        <p:nvSpPr>
          <p:cNvPr id="5" name="TextBox 4"/>
          <p:cNvSpPr txBox="1"/>
          <p:nvPr/>
        </p:nvSpPr>
        <p:spPr>
          <a:xfrm>
            <a:off x="3131840" y="6309320"/>
            <a:ext cx="2579552" cy="369332"/>
          </a:xfrm>
          <a:prstGeom prst="rect">
            <a:avLst/>
          </a:prstGeom>
          <a:noFill/>
        </p:spPr>
        <p:txBody>
          <a:bodyPr wrap="none" rtlCol="0">
            <a:spAutoFit/>
          </a:bodyPr>
          <a:lstStyle/>
          <a:p>
            <a:r>
              <a:rPr lang="ru-RU" dirty="0" smtClean="0"/>
              <a:t>Африканский слон</a:t>
            </a:r>
            <a:endParaRPr lang="ru-RU" dirty="0"/>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5840" y="764704"/>
            <a:ext cx="7132320" cy="5252048"/>
          </a:xfrm>
        </p:spPr>
        <p:txBody>
          <a:bodyPr>
            <a:normAutofit/>
          </a:bodyPr>
          <a:lstStyle/>
          <a:p>
            <a:r>
              <a:rPr lang="ru-RU" sz="2800" dirty="0" smtClean="0"/>
              <a:t>Рыбы превосходно слышат с помощью внутренних ушей, расположенных внутри головы, рядом с мозгом. Вторая слуховая система рыб - это органы боковой линии, проходящие вдоль тела с обеих сторон. Боковая линия лучше улавливает низкие звуки, внутреннее ухо - высокие.</a:t>
            </a:r>
            <a:endParaRPr lang="ru-RU" sz="2800" dirty="0"/>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ВАЛЛ\рыбы\Wallpapers (855).jpg"/>
          <p:cNvPicPr>
            <a:picLocks noChangeAspect="1" noChangeArrowheads="1"/>
          </p:cNvPicPr>
          <p:nvPr/>
        </p:nvPicPr>
        <p:blipFill>
          <a:blip r:embed="rId2" cstate="print"/>
          <a:srcRect/>
          <a:stretch>
            <a:fillRect/>
          </a:stretch>
        </p:blipFill>
        <p:spPr bwMode="auto">
          <a:xfrm>
            <a:off x="683568" y="548680"/>
            <a:ext cx="7545355" cy="5659016"/>
          </a:xfrm>
          <a:prstGeom prst="rect">
            <a:avLst/>
          </a:prstGeom>
          <a:noFill/>
          <a:ln>
            <a:solidFill>
              <a:schemeClr val="accent1">
                <a:lumMod val="75000"/>
              </a:schemeClr>
            </a:solidFill>
          </a:ln>
        </p:spPr>
      </p:pic>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5840" y="476672"/>
            <a:ext cx="7132320" cy="5540080"/>
          </a:xfrm>
        </p:spPr>
        <p:txBody>
          <a:bodyPr>
            <a:normAutofit/>
          </a:bodyPr>
          <a:lstStyle/>
          <a:p>
            <a:r>
              <a:rPr lang="ru-RU" sz="2400" dirty="0" smtClean="0"/>
              <a:t>Ушами животные не только слушают: ими отгоняют мух, подают сигнал "я сержусь", семафорят детенышам "иди за мной". Ушами даже рулят в полете, используют их для воздушных маневров - так поступают </a:t>
            </a:r>
            <a:r>
              <a:rPr lang="ru-RU" sz="2400" dirty="0" err="1" smtClean="0"/>
              <a:t>широкоухий</a:t>
            </a:r>
            <a:r>
              <a:rPr lang="ru-RU" sz="2400" dirty="0" smtClean="0"/>
              <a:t> складчатогуб и некоторые другие летучие мыши. У них ушки срослись в жесткий киль - "руль высоты". </a:t>
            </a:r>
          </a:p>
          <a:p>
            <a:endParaRPr lang="ru-RU" sz="2400" dirty="0" smtClean="0"/>
          </a:p>
          <a:p>
            <a:r>
              <a:rPr lang="ru-RU" sz="2400" dirty="0" smtClean="0"/>
              <a:t>А у зверей, живущих на севере, для уменьшения </a:t>
            </a:r>
            <a:r>
              <a:rPr lang="ru-RU" sz="2400" dirty="0" err="1" smtClean="0"/>
              <a:t>теплопотерь</a:t>
            </a:r>
            <a:r>
              <a:rPr lang="ru-RU" sz="2400" dirty="0" smtClean="0"/>
              <a:t> уши меньше, чем у их родственников на юге. Так что можно сказать, что ушами эти животные потеют.</a:t>
            </a:r>
            <a:endParaRPr lang="ru-RU" sz="2400" dirty="0"/>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Donkey Ears_545.jpg"/>
          <p:cNvPicPr>
            <a:picLocks noGrp="1" noChangeAspect="1"/>
          </p:cNvPicPr>
          <p:nvPr>
            <p:ph idx="1"/>
          </p:nvPr>
        </p:nvPicPr>
        <p:blipFill>
          <a:blip r:embed="rId2" cstate="print"/>
          <a:stretch>
            <a:fillRect/>
          </a:stretch>
        </p:blipFill>
        <p:spPr>
          <a:xfrm>
            <a:off x="971600" y="476672"/>
            <a:ext cx="7344816" cy="5727608"/>
          </a:xfrm>
          <a:ln>
            <a:solidFill>
              <a:schemeClr val="accent1">
                <a:lumMod val="75000"/>
              </a:schemeClr>
            </a:solidFill>
          </a:ln>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5840" y="764704"/>
            <a:ext cx="7132320" cy="5252048"/>
          </a:xfrm>
        </p:spPr>
        <p:txBody>
          <a:bodyPr>
            <a:normAutofit/>
          </a:bodyPr>
          <a:lstStyle/>
          <a:p>
            <a:r>
              <a:rPr lang="ru-RU" sz="2800" dirty="0" smtClean="0"/>
              <a:t>А вот в Монголии и Китае живет, пожалуй, самый ушастый зверь - длинноухий тушканчик. Сам он длиной всего 9 сантиметров, а уши - целых 5 сантиметров. То есть, уши у него больше половины длины тела.</a:t>
            </a:r>
            <a:endParaRPr lang="ru-RU" sz="2800" dirty="0"/>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Длинноухий-тушканчик.jpg"/>
          <p:cNvPicPr>
            <a:picLocks noGrp="1" noChangeAspect="1"/>
          </p:cNvPicPr>
          <p:nvPr>
            <p:ph idx="1"/>
          </p:nvPr>
        </p:nvPicPr>
        <p:blipFill>
          <a:blip r:embed="rId2" cstate="print"/>
          <a:stretch>
            <a:fillRect/>
          </a:stretch>
        </p:blipFill>
        <p:spPr>
          <a:xfrm>
            <a:off x="827584" y="692696"/>
            <a:ext cx="7393205" cy="5225273"/>
          </a:xfrm>
          <a:ln>
            <a:solidFill>
              <a:schemeClr val="accent1">
                <a:lumMod val="75000"/>
              </a:schemeClr>
            </a:solidFill>
          </a:ln>
        </p:spPr>
      </p:pic>
      <p:sp>
        <p:nvSpPr>
          <p:cNvPr id="5" name="TextBox 4"/>
          <p:cNvSpPr txBox="1"/>
          <p:nvPr/>
        </p:nvSpPr>
        <p:spPr>
          <a:xfrm>
            <a:off x="3275856" y="6237312"/>
            <a:ext cx="2842445" cy="369332"/>
          </a:xfrm>
          <a:prstGeom prst="rect">
            <a:avLst/>
          </a:prstGeom>
          <a:noFill/>
        </p:spPr>
        <p:txBody>
          <a:bodyPr wrap="none" rtlCol="0">
            <a:spAutoFit/>
          </a:bodyPr>
          <a:lstStyle/>
          <a:p>
            <a:r>
              <a:rPr lang="ru-RU" dirty="0" smtClean="0"/>
              <a:t>Длинноухий тушканчик</a:t>
            </a:r>
            <a:endParaRPr lang="ru-RU" dirty="0"/>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5840" y="764704"/>
            <a:ext cx="7132320" cy="5252048"/>
          </a:xfrm>
        </p:spPr>
        <p:txBody>
          <a:bodyPr>
            <a:normAutofit/>
          </a:bodyPr>
          <a:lstStyle/>
          <a:p>
            <a:r>
              <a:rPr lang="ru-RU" dirty="0" smtClean="0">
                <a:solidFill>
                  <a:schemeClr val="accent3">
                    <a:lumMod val="75000"/>
                  </a:schemeClr>
                </a:solidFill>
              </a:rPr>
              <a:t>Очень большие уши и у маленькой африканской лисички - </a:t>
            </a:r>
            <a:r>
              <a:rPr lang="ru-RU" dirty="0" err="1" smtClean="0">
                <a:solidFill>
                  <a:schemeClr val="accent3">
                    <a:lumMod val="75000"/>
                  </a:schemeClr>
                </a:solidFill>
              </a:rPr>
              <a:t>фенека</a:t>
            </a:r>
            <a:r>
              <a:rPr lang="ru-RU" dirty="0" smtClean="0"/>
              <a:t>. Сама она мельче кошки, длина тела 35-40 сантиметров, да еще хвостик 15-20 сантиметров. Зато ушки - в человеческую ладонь, достигают 15 сантиметров в длину. </a:t>
            </a:r>
          </a:p>
          <a:p>
            <a:endParaRPr lang="ru-RU" dirty="0" smtClean="0"/>
          </a:p>
          <a:p>
            <a:r>
              <a:rPr lang="ru-RU" dirty="0" smtClean="0">
                <a:solidFill>
                  <a:schemeClr val="accent3">
                    <a:lumMod val="75000"/>
                  </a:schemeClr>
                </a:solidFill>
              </a:rPr>
              <a:t>Есть еще декоративная порода кроликов с очень длинными ушами</a:t>
            </a:r>
            <a:r>
              <a:rPr lang="ru-RU" dirty="0" smtClean="0"/>
              <a:t>, название у них странное - "брюссельский баран". Уши у этих кроликов свернуты по обе стороны головы и чем-то напоминают закрученные бараньи рога. Длина расправленных ушей кролика-барана достигает 2-3 метров. Это животное искусственно выведено человеком.</a:t>
            </a:r>
            <a:endParaRPr lang="ru-RU" dirty="0"/>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ВАЛЛ\лисы\фенек\002.jpg"/>
          <p:cNvPicPr>
            <a:picLocks noChangeAspect="1" noChangeArrowheads="1"/>
          </p:cNvPicPr>
          <p:nvPr/>
        </p:nvPicPr>
        <p:blipFill>
          <a:blip r:embed="rId2" cstate="print"/>
          <a:srcRect/>
          <a:stretch>
            <a:fillRect/>
          </a:stretch>
        </p:blipFill>
        <p:spPr bwMode="auto">
          <a:xfrm>
            <a:off x="683568" y="1124744"/>
            <a:ext cx="7583488" cy="4264025"/>
          </a:xfrm>
          <a:prstGeom prst="rect">
            <a:avLst/>
          </a:prstGeom>
          <a:noFill/>
          <a:ln>
            <a:solidFill>
              <a:schemeClr val="accent1">
                <a:lumMod val="75000"/>
              </a:schemeClr>
            </a:solidFill>
          </a:ln>
        </p:spPr>
      </p:pic>
      <p:sp>
        <p:nvSpPr>
          <p:cNvPr id="5" name="TextBox 4"/>
          <p:cNvSpPr txBox="1"/>
          <p:nvPr/>
        </p:nvSpPr>
        <p:spPr>
          <a:xfrm>
            <a:off x="4067944" y="5589240"/>
            <a:ext cx="939681" cy="369332"/>
          </a:xfrm>
          <a:prstGeom prst="rect">
            <a:avLst/>
          </a:prstGeom>
          <a:noFill/>
        </p:spPr>
        <p:txBody>
          <a:bodyPr wrap="none" rtlCol="0">
            <a:spAutoFit/>
          </a:bodyPr>
          <a:lstStyle/>
          <a:p>
            <a:r>
              <a:rPr lang="ru-RU" dirty="0" err="1" smtClean="0"/>
              <a:t>Фенек</a:t>
            </a:r>
            <a:endParaRPr lang="ru-RU" dirty="0"/>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5840" y="620688"/>
            <a:ext cx="7132320" cy="5396064"/>
          </a:xfrm>
        </p:spPr>
        <p:txBody>
          <a:bodyPr>
            <a:normAutofit/>
          </a:bodyPr>
          <a:lstStyle/>
          <a:p>
            <a:r>
              <a:rPr lang="ru-RU" sz="2800" dirty="0" smtClean="0"/>
              <a:t>В мире много зверей с "ушастыми" именами. Ушан, </a:t>
            </a:r>
            <a:r>
              <a:rPr lang="ru-RU" sz="2800" dirty="0" err="1" smtClean="0"/>
              <a:t>широкоушка</a:t>
            </a:r>
            <a:r>
              <a:rPr lang="ru-RU" sz="2800" dirty="0" smtClean="0"/>
              <a:t>, </a:t>
            </a:r>
            <a:r>
              <a:rPr lang="ru-RU" sz="2800" dirty="0" err="1" smtClean="0"/>
              <a:t>широкоухий</a:t>
            </a:r>
            <a:r>
              <a:rPr lang="ru-RU" sz="2800" dirty="0" smtClean="0"/>
              <a:t> складчатогуб - это все разные летучие мыши. Ушастая лисица, ушастый еж, </a:t>
            </a:r>
            <a:r>
              <a:rPr lang="ru-RU" sz="2800" dirty="0" err="1" smtClean="0"/>
              <a:t>кистеухая</a:t>
            </a:r>
            <a:r>
              <a:rPr lang="ru-RU" sz="2800" dirty="0" smtClean="0"/>
              <a:t> свинья, </a:t>
            </a:r>
            <a:r>
              <a:rPr lang="ru-RU" sz="2800" dirty="0" err="1" smtClean="0"/>
              <a:t>черноухая</a:t>
            </a:r>
            <a:r>
              <a:rPr lang="ru-RU" sz="2800" dirty="0" smtClean="0"/>
              <a:t> белка, </a:t>
            </a:r>
            <a:r>
              <a:rPr lang="ru-RU" sz="2800" dirty="0" err="1" smtClean="0"/>
              <a:t>большеухая</a:t>
            </a:r>
            <a:r>
              <a:rPr lang="ru-RU" sz="2800" dirty="0" smtClean="0"/>
              <a:t> пищуха и </a:t>
            </a:r>
            <a:r>
              <a:rPr lang="ru-RU" sz="2800" dirty="0" err="1" smtClean="0"/>
              <a:t>большеухий</a:t>
            </a:r>
            <a:r>
              <a:rPr lang="ru-RU" sz="2800" dirty="0" smtClean="0"/>
              <a:t> хомяк, </a:t>
            </a:r>
            <a:r>
              <a:rPr lang="ru-RU" sz="2800" dirty="0" err="1" smtClean="0"/>
              <a:t>белоухий</a:t>
            </a:r>
            <a:r>
              <a:rPr lang="ru-RU" sz="2800" dirty="0" smtClean="0"/>
              <a:t> прыгун, </a:t>
            </a:r>
            <a:r>
              <a:rPr lang="ru-RU" sz="2800" dirty="0" err="1" smtClean="0"/>
              <a:t>большеухий</a:t>
            </a:r>
            <a:r>
              <a:rPr lang="ru-RU" sz="2800" dirty="0" smtClean="0"/>
              <a:t> прыгун, ушастые тюлени и многие-многие другие... Встречаются животные, у которых имя связано с отсутствием ушей: безухая крыса.</a:t>
            </a:r>
            <a:endParaRPr lang="ru-RU" sz="2800" dirty="0"/>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kisteuhaya_svinya_07.jpg"/>
          <p:cNvPicPr>
            <a:picLocks noGrp="1" noChangeAspect="1"/>
          </p:cNvPicPr>
          <p:nvPr>
            <p:ph idx="1"/>
          </p:nvPr>
        </p:nvPicPr>
        <p:blipFill>
          <a:blip r:embed="rId2" cstate="print"/>
          <a:stretch>
            <a:fillRect/>
          </a:stretch>
        </p:blipFill>
        <p:spPr>
          <a:xfrm>
            <a:off x="755576" y="836712"/>
            <a:ext cx="7691904" cy="5107905"/>
          </a:xfrm>
          <a:ln>
            <a:solidFill>
              <a:schemeClr val="accent1">
                <a:lumMod val="75000"/>
              </a:schemeClr>
            </a:solidFill>
          </a:ln>
        </p:spPr>
      </p:pic>
      <p:sp>
        <p:nvSpPr>
          <p:cNvPr id="5" name="TextBox 4"/>
          <p:cNvSpPr txBox="1"/>
          <p:nvPr/>
        </p:nvSpPr>
        <p:spPr>
          <a:xfrm>
            <a:off x="3563888" y="6021288"/>
            <a:ext cx="2157963" cy="369332"/>
          </a:xfrm>
          <a:prstGeom prst="rect">
            <a:avLst/>
          </a:prstGeom>
          <a:noFill/>
        </p:spPr>
        <p:txBody>
          <a:bodyPr wrap="none" rtlCol="0">
            <a:spAutoFit/>
          </a:bodyPr>
          <a:lstStyle/>
          <a:p>
            <a:r>
              <a:rPr lang="ru-RU" dirty="0" err="1" smtClean="0"/>
              <a:t>Кистеухая</a:t>
            </a:r>
            <a:r>
              <a:rPr lang="ru-RU" dirty="0" smtClean="0"/>
              <a:t> свинья</a:t>
            </a:r>
            <a:endParaRPr lang="ru-RU" dirty="0"/>
          </a:p>
        </p:txBody>
      </p:sp>
    </p:spTree>
  </p:cSld>
  <p:clrMapOvr>
    <a:masterClrMapping/>
  </p:clrMapOvr>
  <p:transition spd="med">
    <p:fade/>
  </p:transition>
</p:sld>
</file>

<file path=ppt/theme/theme1.xml><?xml version="1.0" encoding="utf-8"?>
<a:theme xmlns:a="http://schemas.openxmlformats.org/drawingml/2006/main" name="Тема3">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Тема3</Template>
  <TotalTime>1484</TotalTime>
  <Words>1281</Words>
  <Application>Microsoft Office PowerPoint</Application>
  <PresentationFormat>Экран (4:3)</PresentationFormat>
  <Paragraphs>39</Paragraphs>
  <Slides>33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Тема3</vt:lpstr>
      <vt:lpstr>Кто самый ушастый?</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Кто самый ушастый?</dc:title>
  <dc:subject>У каких животных большие уши?</dc:subject>
  <dc:creator>www.zooclub.ru</dc:creator>
  <cp:keywords>животные</cp:keywords>
  <dc:description>Данная презентация может быть использована в личных целях, но не может быть опубликована в интернете на других сайтах. Текст презентации опубликован по адресу 
http://www.zooclub.ru/zanim/12.shtml </dc:description>
  <cp:lastModifiedBy>user1</cp:lastModifiedBy>
  <cp:revision>79</cp:revision>
  <dcterms:created xsi:type="dcterms:W3CDTF">2014-02-17T21:36:06Z</dcterms:created>
  <dcterms:modified xsi:type="dcterms:W3CDTF">2016-07-11T07:36:19Z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