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3" r:id="rId19"/>
    <p:sldId id="272" r:id="rId20"/>
    <p:sldId id="275" r:id="rId21"/>
    <p:sldId id="276" r:id="rId22"/>
    <p:sldId id="277" r:id="rId23"/>
    <p:sldId id="27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BF2470-ACB3-419B-9510-A527F60B5FE2}"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728A87-6D2F-4E5D-BED3-16CD8043981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t>
            </a:r>
            <a:r>
              <a:rPr lang="en-US" dirty="0" smtClean="0"/>
              <a:t>zooclub.ru/samye/poleznye_komnatnye_rastenia.shtml</a:t>
            </a:r>
            <a:endParaRPr lang="ru-RU" dirty="0"/>
          </a:p>
        </p:txBody>
      </p:sp>
      <p:sp>
        <p:nvSpPr>
          <p:cNvPr id="4" name="Номер слайда 3"/>
          <p:cNvSpPr>
            <a:spLocks noGrp="1"/>
          </p:cNvSpPr>
          <p:nvPr>
            <p:ph type="sldNum" sz="quarter" idx="10"/>
          </p:nvPr>
        </p:nvSpPr>
        <p:spPr/>
        <p:txBody>
          <a:bodyPr/>
          <a:lstStyle/>
          <a:p>
            <a:fld id="{39728A87-6D2F-4E5D-BED3-16CD8043981C}"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http://zooclub.ru/samye/poleznye_komnatnye_rastenia.shtml</a:t>
            </a:r>
            <a:endParaRPr lang="ru-RU" dirty="0"/>
          </a:p>
        </p:txBody>
      </p:sp>
      <p:sp>
        <p:nvSpPr>
          <p:cNvPr id="4" name="Номер слайда 3"/>
          <p:cNvSpPr>
            <a:spLocks noGrp="1"/>
          </p:cNvSpPr>
          <p:nvPr>
            <p:ph type="sldNum" sz="quarter" idx="10"/>
          </p:nvPr>
        </p:nvSpPr>
        <p:spPr/>
        <p:txBody>
          <a:bodyPr/>
          <a:lstStyle/>
          <a:p>
            <a:fld id="{39728A87-6D2F-4E5D-BED3-16CD8043981C}"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http://zooclub.ru/samye/poleznye_komnatnye_rastenia.shtml</a:t>
            </a:r>
            <a:endParaRPr lang="ru-RU" dirty="0"/>
          </a:p>
        </p:txBody>
      </p:sp>
      <p:sp>
        <p:nvSpPr>
          <p:cNvPr id="4" name="Номер слайда 3"/>
          <p:cNvSpPr>
            <a:spLocks noGrp="1"/>
          </p:cNvSpPr>
          <p:nvPr>
            <p:ph type="sldNum" sz="quarter" idx="10"/>
          </p:nvPr>
        </p:nvSpPr>
        <p:spPr/>
        <p:txBody>
          <a:bodyPr/>
          <a:lstStyle/>
          <a:p>
            <a:fld id="{39728A87-6D2F-4E5D-BED3-16CD8043981C}" type="slidenum">
              <a:rPr lang="ru-RU" smtClean="0"/>
              <a:pPr/>
              <a:t>21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mtClean="0"/>
              <a:t>http://zooclub.ru/samye/poleznye_komnatnye_rastenia.shtml</a:t>
            </a:r>
            <a:endParaRPr lang="ru-RU"/>
          </a:p>
        </p:txBody>
      </p:sp>
      <p:sp>
        <p:nvSpPr>
          <p:cNvPr id="4" name="Номер слайда 3"/>
          <p:cNvSpPr>
            <a:spLocks noGrp="1"/>
          </p:cNvSpPr>
          <p:nvPr>
            <p:ph type="sldNum" sz="quarter" idx="10"/>
          </p:nvPr>
        </p:nvSpPr>
        <p:spPr/>
        <p:txBody>
          <a:bodyPr/>
          <a:lstStyle/>
          <a:p>
            <a:fld id="{39728A87-6D2F-4E5D-BED3-16CD8043981C}" type="slidenum">
              <a:rPr lang="ru-RU" smtClean="0"/>
              <a:pPr/>
              <a:t>23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http://zooclub.ru/samye/poleznye_komnatnye_rastenia.shtml</a:t>
            </a:r>
            <a:endParaRPr lang="ru-RU" dirty="0"/>
          </a:p>
        </p:txBody>
      </p:sp>
      <p:sp>
        <p:nvSpPr>
          <p:cNvPr id="4" name="Номер слайда 3"/>
          <p:cNvSpPr>
            <a:spLocks noGrp="1"/>
          </p:cNvSpPr>
          <p:nvPr>
            <p:ph type="sldNum" sz="quarter" idx="10"/>
          </p:nvPr>
        </p:nvSpPr>
        <p:spPr/>
        <p:txBody>
          <a:bodyPr/>
          <a:lstStyle/>
          <a:p>
            <a:fld id="{39728A87-6D2F-4E5D-BED3-16CD8043981C}"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http://zooclub.ru/samye/poleznye_komnatnye_rastenia.shtml</a:t>
            </a:r>
            <a:endParaRPr lang="ru-RU" dirty="0"/>
          </a:p>
        </p:txBody>
      </p:sp>
      <p:sp>
        <p:nvSpPr>
          <p:cNvPr id="4" name="Номер слайда 3"/>
          <p:cNvSpPr>
            <a:spLocks noGrp="1"/>
          </p:cNvSpPr>
          <p:nvPr>
            <p:ph type="sldNum" sz="quarter" idx="10"/>
          </p:nvPr>
        </p:nvSpPr>
        <p:spPr/>
        <p:txBody>
          <a:bodyPr/>
          <a:lstStyle/>
          <a:p>
            <a:fld id="{39728A87-6D2F-4E5D-BED3-16CD8043981C}"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http://zooclub.ru/samye/poleznye_komnatnye_rastenia.shtml</a:t>
            </a:r>
            <a:endParaRPr lang="ru-RU" dirty="0"/>
          </a:p>
        </p:txBody>
      </p:sp>
      <p:sp>
        <p:nvSpPr>
          <p:cNvPr id="4" name="Номер слайда 3"/>
          <p:cNvSpPr>
            <a:spLocks noGrp="1"/>
          </p:cNvSpPr>
          <p:nvPr>
            <p:ph type="sldNum" sz="quarter" idx="10"/>
          </p:nvPr>
        </p:nvSpPr>
        <p:spPr/>
        <p:txBody>
          <a:bodyPr/>
          <a:lstStyle/>
          <a:p>
            <a:fld id="{39728A87-6D2F-4E5D-BED3-16CD8043981C}"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http://zooclub.ru/samye/poleznye_komnatnye_rastenia.shtml</a:t>
            </a:r>
            <a:endParaRPr lang="ru-RU" dirty="0"/>
          </a:p>
        </p:txBody>
      </p:sp>
      <p:sp>
        <p:nvSpPr>
          <p:cNvPr id="4" name="Номер слайда 3"/>
          <p:cNvSpPr>
            <a:spLocks noGrp="1"/>
          </p:cNvSpPr>
          <p:nvPr>
            <p:ph type="sldNum" sz="quarter" idx="10"/>
          </p:nvPr>
        </p:nvSpPr>
        <p:spPr/>
        <p:txBody>
          <a:bodyPr/>
          <a:lstStyle/>
          <a:p>
            <a:fld id="{39728A87-6D2F-4E5D-BED3-16CD8043981C}"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http://zooclub.ru/samye/poleznye_komnatnye_rastenia.shtml</a:t>
            </a:r>
            <a:endParaRPr lang="ru-RU" dirty="0"/>
          </a:p>
        </p:txBody>
      </p:sp>
      <p:sp>
        <p:nvSpPr>
          <p:cNvPr id="4" name="Номер слайда 3"/>
          <p:cNvSpPr>
            <a:spLocks noGrp="1"/>
          </p:cNvSpPr>
          <p:nvPr>
            <p:ph type="sldNum" sz="quarter" idx="10"/>
          </p:nvPr>
        </p:nvSpPr>
        <p:spPr/>
        <p:txBody>
          <a:bodyPr/>
          <a:lstStyle/>
          <a:p>
            <a:fld id="{39728A87-6D2F-4E5D-BED3-16CD8043981C}"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http://zooclub.ru/samye/poleznye_komnatnye_rastenia.shtml</a:t>
            </a:r>
            <a:endParaRPr lang="ru-RU" dirty="0"/>
          </a:p>
        </p:txBody>
      </p:sp>
      <p:sp>
        <p:nvSpPr>
          <p:cNvPr id="4" name="Номер слайда 3"/>
          <p:cNvSpPr>
            <a:spLocks noGrp="1"/>
          </p:cNvSpPr>
          <p:nvPr>
            <p:ph type="sldNum" sz="quarter" idx="10"/>
          </p:nvPr>
        </p:nvSpPr>
        <p:spPr/>
        <p:txBody>
          <a:bodyPr/>
          <a:lstStyle/>
          <a:p>
            <a:fld id="{39728A87-6D2F-4E5D-BED3-16CD8043981C}"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http://zooclub.ru/samye/poleznye_komnatnye_rastenia.shtml</a:t>
            </a:r>
            <a:endParaRPr lang="ru-RU" dirty="0"/>
          </a:p>
        </p:txBody>
      </p:sp>
      <p:sp>
        <p:nvSpPr>
          <p:cNvPr id="4" name="Номер слайда 3"/>
          <p:cNvSpPr>
            <a:spLocks noGrp="1"/>
          </p:cNvSpPr>
          <p:nvPr>
            <p:ph type="sldNum" sz="quarter" idx="10"/>
          </p:nvPr>
        </p:nvSpPr>
        <p:spPr/>
        <p:txBody>
          <a:bodyPr/>
          <a:lstStyle/>
          <a:p>
            <a:fld id="{39728A87-6D2F-4E5D-BED3-16CD8043981C}"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http://zooclub.ru/samye/poleznye_komnatnye_rastenia.shtml</a:t>
            </a:r>
            <a:endParaRPr lang="ru-RU" dirty="0"/>
          </a:p>
        </p:txBody>
      </p:sp>
      <p:sp>
        <p:nvSpPr>
          <p:cNvPr id="4" name="Номер слайда 3"/>
          <p:cNvSpPr>
            <a:spLocks noGrp="1"/>
          </p:cNvSpPr>
          <p:nvPr>
            <p:ph type="sldNum" sz="quarter" idx="10"/>
          </p:nvPr>
        </p:nvSpPr>
        <p:spPr/>
        <p:txBody>
          <a:bodyPr/>
          <a:lstStyle/>
          <a:p>
            <a:fld id="{39728A87-6D2F-4E5D-BED3-16CD8043981C}"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4" name="Группа 103"/>
          <p:cNvGrpSpPr/>
          <p:nvPr/>
        </p:nvGrpSpPr>
        <p:grpSpPr>
          <a:xfrm>
            <a:off x="214509" y="4191000"/>
            <a:ext cx="8712599" cy="2513417"/>
            <a:chOff x="286013" y="4191000"/>
            <a:chExt cx="11616798" cy="2513417"/>
          </a:xfrm>
        </p:grpSpPr>
        <p:sp>
          <p:nvSpPr>
            <p:cNvPr id="8" name="Полилиния 5"/>
            <p:cNvSpPr>
              <a:spLocks/>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 name="Строка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 name="Полилиния 7"/>
            <p:cNvSpPr>
              <a:spLocks/>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ru-RU" dirty="0"/>
            </a:p>
          </p:txBody>
        </p:sp>
        <p:grpSp>
          <p:nvGrpSpPr>
            <p:cNvPr id="5" name="Группа 10"/>
            <p:cNvGrpSpPr/>
            <p:nvPr/>
          </p:nvGrpSpPr>
          <p:grpSpPr>
            <a:xfrm rot="20793512">
              <a:off x="445930" y="5452235"/>
              <a:ext cx="365582" cy="421970"/>
              <a:chOff x="1457010" y="1673260"/>
              <a:chExt cx="617538" cy="712788"/>
            </a:xfrm>
          </p:grpSpPr>
          <p:sp>
            <p:nvSpPr>
              <p:cNvPr id="12" name="Полилиния 8"/>
              <p:cNvSpPr>
                <a:spLocks/>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13" name="Полилиния 9"/>
              <p:cNvSpPr>
                <a:spLocks/>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grpSp>
        <p:sp>
          <p:nvSpPr>
            <p:cNvPr id="14" name="Полилиния 10"/>
            <p:cNvSpPr>
              <a:spLocks/>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15" name="Полилиния 23"/>
            <p:cNvSpPr>
              <a:spLocks/>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24"/>
            <p:cNvSpPr>
              <a:spLocks/>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25"/>
            <p:cNvSpPr>
              <a:spLocks/>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26"/>
            <p:cNvSpPr>
              <a:spLocks/>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27"/>
            <p:cNvSpPr>
              <a:spLocks/>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nvGrpSpPr>
            <p:cNvPr id="6" name="Группа 19"/>
            <p:cNvGrpSpPr/>
            <p:nvPr/>
          </p:nvGrpSpPr>
          <p:grpSpPr>
            <a:xfrm>
              <a:off x="749894" y="5783561"/>
              <a:ext cx="325521" cy="364355"/>
              <a:chOff x="2114915" y="2460535"/>
              <a:chExt cx="452438" cy="506413"/>
            </a:xfrm>
          </p:grpSpPr>
          <p:sp>
            <p:nvSpPr>
              <p:cNvPr id="21" name="Полилиния 28"/>
              <p:cNvSpPr>
                <a:spLocks/>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2" name="Полилиния 29"/>
              <p:cNvSpPr>
                <a:spLocks/>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23" name="Полилиния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31"/>
            <p:cNvSpPr>
              <a:spLocks/>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32"/>
            <p:cNvSpPr>
              <a:spLocks/>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 name="Полилиния 33"/>
            <p:cNvSpPr>
              <a:spLocks/>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34"/>
            <p:cNvSpPr>
              <a:spLocks/>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73"/>
            <p:cNvSpPr>
              <a:spLocks/>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9" name="Полилиния 74"/>
            <p:cNvSpPr>
              <a:spLocks/>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75"/>
            <p:cNvSpPr>
              <a:spLocks/>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 name="Строка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78"/>
            <p:cNvSpPr>
              <a:spLocks/>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79"/>
            <p:cNvSpPr>
              <a:spLocks/>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4" name="Полилиния 82"/>
            <p:cNvSpPr>
              <a:spLocks/>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5" name="Полилиния 83"/>
            <p:cNvSpPr>
              <a:spLocks/>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6" name="Полилиния 84"/>
            <p:cNvSpPr>
              <a:spLocks/>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7" name="Полилиния 80"/>
            <p:cNvSpPr>
              <a:spLocks/>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8" name="Овал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Овал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Овал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7" name="Группа 40"/>
            <p:cNvGrpSpPr/>
            <p:nvPr/>
          </p:nvGrpSpPr>
          <p:grpSpPr>
            <a:xfrm>
              <a:off x="803704" y="4858573"/>
              <a:ext cx="1154448" cy="1149586"/>
              <a:chOff x="4277517" y="3752400"/>
              <a:chExt cx="1154448" cy="1149586"/>
            </a:xfrm>
          </p:grpSpPr>
          <p:sp>
            <p:nvSpPr>
              <p:cNvPr id="42" name="Полилиния 41"/>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3" name="Полилиния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44" name="Полилиния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sp>
          <p:nvSpPr>
            <p:cNvPr id="47" name="Полилиния 32"/>
            <p:cNvSpPr>
              <a:spLocks/>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80"/>
            <p:cNvSpPr>
              <a:spLocks/>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9" name="Полилиния 80"/>
            <p:cNvSpPr>
              <a:spLocks/>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0" name="Полилиния 84"/>
            <p:cNvSpPr>
              <a:spLocks/>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1" name="Полилиния 84"/>
            <p:cNvSpPr>
              <a:spLocks/>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2" name="Овал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Полилиния 5"/>
            <p:cNvSpPr>
              <a:spLocks/>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4" name="Строка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7"/>
            <p:cNvSpPr>
              <a:spLocks/>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ru-RU" dirty="0"/>
            </a:p>
          </p:txBody>
        </p:sp>
        <p:grpSp>
          <p:nvGrpSpPr>
            <p:cNvPr id="11" name="Группа 55"/>
            <p:cNvGrpSpPr/>
            <p:nvPr/>
          </p:nvGrpSpPr>
          <p:grpSpPr>
            <a:xfrm rot="806488" flipH="1">
              <a:off x="11377312" y="5452235"/>
              <a:ext cx="365582" cy="421970"/>
              <a:chOff x="1457010" y="1673260"/>
              <a:chExt cx="617538" cy="712788"/>
            </a:xfrm>
          </p:grpSpPr>
          <p:sp>
            <p:nvSpPr>
              <p:cNvPr id="57" name="Полилиния 8"/>
              <p:cNvSpPr>
                <a:spLocks/>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58" name="Полилиния 9"/>
              <p:cNvSpPr>
                <a:spLocks/>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grpSp>
        <p:sp>
          <p:nvSpPr>
            <p:cNvPr id="59" name="Полилиния 10"/>
            <p:cNvSpPr>
              <a:spLocks/>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60" name="Полилиния 23"/>
            <p:cNvSpPr>
              <a:spLocks/>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1" name="Полилиния 24"/>
            <p:cNvSpPr>
              <a:spLocks/>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2" name="Полилиния 25"/>
            <p:cNvSpPr>
              <a:spLocks/>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26"/>
            <p:cNvSpPr>
              <a:spLocks/>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4" name="Полилиния 27"/>
            <p:cNvSpPr>
              <a:spLocks/>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nvGrpSpPr>
            <p:cNvPr id="20" name="Группа 64"/>
            <p:cNvGrpSpPr/>
            <p:nvPr/>
          </p:nvGrpSpPr>
          <p:grpSpPr>
            <a:xfrm flipH="1">
              <a:off x="11113409" y="5783561"/>
              <a:ext cx="325521" cy="364355"/>
              <a:chOff x="2114915" y="2460535"/>
              <a:chExt cx="452438" cy="506413"/>
            </a:xfrm>
          </p:grpSpPr>
          <p:sp>
            <p:nvSpPr>
              <p:cNvPr id="66" name="Полилиния 28"/>
              <p:cNvSpPr>
                <a:spLocks/>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29"/>
              <p:cNvSpPr>
                <a:spLocks/>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68" name="Полилиния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9" name="Полилиния 31"/>
            <p:cNvSpPr>
              <a:spLocks/>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70" name="Полилиния 32"/>
            <p:cNvSpPr>
              <a:spLocks/>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1" name="Полилиния 33"/>
            <p:cNvSpPr>
              <a:spLocks/>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2" name="Полилиния 34"/>
            <p:cNvSpPr>
              <a:spLocks/>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73" name="Полилиния 73"/>
            <p:cNvSpPr>
              <a:spLocks/>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74" name="Полилиния 74"/>
            <p:cNvSpPr>
              <a:spLocks/>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75" name="Полилиния 75"/>
            <p:cNvSpPr>
              <a:spLocks/>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6" name="Строка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7" name="Полилиния 78"/>
            <p:cNvSpPr>
              <a:spLocks/>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78" name="Полилиния 79"/>
            <p:cNvSpPr>
              <a:spLocks/>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79" name="Полилиния 82"/>
            <p:cNvSpPr>
              <a:spLocks/>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80" name="Полилиния 83"/>
            <p:cNvSpPr>
              <a:spLocks/>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81" name="Полилиния 84"/>
            <p:cNvSpPr>
              <a:spLocks/>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82" name="Полилиния 80"/>
            <p:cNvSpPr>
              <a:spLocks/>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83" name="Овал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4" name="Овал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5" name="Овал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41" name="Группа 85"/>
            <p:cNvGrpSpPr/>
            <p:nvPr/>
          </p:nvGrpSpPr>
          <p:grpSpPr>
            <a:xfrm flipH="1">
              <a:off x="10230672" y="4858573"/>
              <a:ext cx="1154448" cy="1149586"/>
              <a:chOff x="4277517" y="3752400"/>
              <a:chExt cx="1154448" cy="1149586"/>
            </a:xfrm>
          </p:grpSpPr>
          <p:sp>
            <p:nvSpPr>
              <p:cNvPr id="87" name="Полилиния 86"/>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88" name="Полилиния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89" name="Полилиния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0" name="Полилиния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1" name="Полилиния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sp>
          <p:nvSpPr>
            <p:cNvPr id="92" name="Полилиния 32"/>
            <p:cNvSpPr>
              <a:spLocks/>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3" name="Полилиния 80"/>
            <p:cNvSpPr>
              <a:spLocks/>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4" name="Полилиния 80"/>
            <p:cNvSpPr>
              <a:spLocks/>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5" name="Полилиния 84"/>
            <p:cNvSpPr>
              <a:spLocks/>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6" name="Полилиния 84"/>
            <p:cNvSpPr>
              <a:spLocks/>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7" name="Овал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56" name="Группа 97"/>
            <p:cNvGrpSpPr/>
            <p:nvPr/>
          </p:nvGrpSpPr>
          <p:grpSpPr>
            <a:xfrm>
              <a:off x="4803790" y="5319186"/>
              <a:ext cx="2690707" cy="1385231"/>
              <a:chOff x="5184534" y="1125344"/>
              <a:chExt cx="2690707" cy="1385231"/>
            </a:xfrm>
          </p:grpSpPr>
          <p:sp>
            <p:nvSpPr>
              <p:cNvPr id="99" name="Полилиния 67"/>
              <p:cNvSpPr>
                <a:spLocks/>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00" name="Полилиния 67"/>
              <p:cNvSpPr>
                <a:spLocks/>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01" name="Полилиния 105"/>
              <p:cNvSpPr>
                <a:spLocks/>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02" name="Полилиния 106"/>
              <p:cNvSpPr>
                <a:spLocks/>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103" name="Полилиния 106"/>
              <p:cNvSpPr>
                <a:spLocks/>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grpSp>
      </p:grpSp>
      <p:sp>
        <p:nvSpPr>
          <p:cNvPr id="2" name="Заголовок 1"/>
          <p:cNvSpPr>
            <a:spLocks noGrp="1"/>
          </p:cNvSpPr>
          <p:nvPr>
            <p:ph type="ctrTitle"/>
          </p:nvPr>
        </p:nvSpPr>
        <p:spPr>
          <a:xfrm>
            <a:off x="1143000" y="1005840"/>
            <a:ext cx="6858000" cy="2651760"/>
          </a:xfrm>
        </p:spPr>
        <p:txBody>
          <a:bodyPr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43000" y="3719569"/>
            <a:ext cx="6858000" cy="1082939"/>
          </a:xfrm>
        </p:spPr>
        <p:txBody>
          <a:bodyPr/>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xmlns="" val="921788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18031989-E42E-4D20-AA79-C963DA0F3038}"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B01813-564E-48E2-987A-42C659D40D30}" type="slidenum">
              <a:rPr lang="ru-RU" smtClean="0"/>
              <a:pPr/>
              <a:t>‹#›</a:t>
            </a:fld>
            <a:endParaRPr lang="ru-RU"/>
          </a:p>
        </p:txBody>
      </p:sp>
    </p:spTree>
    <p:extLst>
      <p:ext uri="{BB962C8B-B14F-4D97-AF65-F5344CB8AC3E}">
        <p14:creationId xmlns:p14="http://schemas.microsoft.com/office/powerpoint/2010/main" xmlns="" val="13367828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66560" y="567652"/>
            <a:ext cx="1234440" cy="5452149"/>
          </a:xfrm>
        </p:spPr>
        <p:txBody>
          <a:bodyPr vert="eaVert"/>
          <a:lstStyle>
            <a:lvl1pPr>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143000" y="567652"/>
            <a:ext cx="5486400" cy="545214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18031989-E42E-4D20-AA79-C963DA0F3038}"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B01813-564E-48E2-987A-42C659D40D30}" type="slidenum">
              <a:rPr lang="ru-RU" smtClean="0"/>
              <a:pPr/>
              <a:t>‹#›</a:t>
            </a:fld>
            <a:endParaRPr lang="ru-RU"/>
          </a:p>
        </p:txBody>
      </p:sp>
    </p:spTree>
    <p:extLst>
      <p:ext uri="{BB962C8B-B14F-4D97-AF65-F5344CB8AC3E}">
        <p14:creationId xmlns:p14="http://schemas.microsoft.com/office/powerpoint/2010/main" xmlns="" val="2650738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18031989-E42E-4D20-AA79-C963DA0F3038}"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B01813-564E-48E2-987A-42C659D40D30}" type="slidenum">
              <a:rPr lang="ru-RU" smtClean="0"/>
              <a:pPr/>
              <a:t>‹#›</a:t>
            </a:fld>
            <a:endParaRPr lang="ru-RU"/>
          </a:p>
        </p:txBody>
      </p:sp>
    </p:spTree>
    <p:extLst>
      <p:ext uri="{BB962C8B-B14F-4D97-AF65-F5344CB8AC3E}">
        <p14:creationId xmlns:p14="http://schemas.microsoft.com/office/powerpoint/2010/main" xmlns="" val="32643110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4" name="Группа 83"/>
          <p:cNvGrpSpPr/>
          <p:nvPr/>
        </p:nvGrpSpPr>
        <p:grpSpPr>
          <a:xfrm>
            <a:off x="-83394" y="56187"/>
            <a:ext cx="890318" cy="6801813"/>
            <a:chOff x="-111192" y="56187"/>
            <a:chExt cx="1187090" cy="6801813"/>
          </a:xfrm>
        </p:grpSpPr>
        <p:sp>
          <p:nvSpPr>
            <p:cNvPr id="7" name="Полилиния 6"/>
            <p:cNvSpPr>
              <a:spLocks/>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8" name="Овал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5" name="Группа 8"/>
            <p:cNvGrpSpPr/>
            <p:nvPr/>
          </p:nvGrpSpPr>
          <p:grpSpPr>
            <a:xfrm rot="21351673">
              <a:off x="188910" y="3285460"/>
              <a:ext cx="886988" cy="656333"/>
              <a:chOff x="452438" y="3540125"/>
              <a:chExt cx="750888" cy="555625"/>
            </a:xfrm>
          </p:grpSpPr>
          <p:sp>
            <p:nvSpPr>
              <p:cNvPr id="10" name="Полилиния 9"/>
              <p:cNvSpPr>
                <a:spLocks/>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10"/>
              <p:cNvSpPr>
                <a:spLocks/>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grpSp>
        <p:sp>
          <p:nvSpPr>
            <p:cNvPr id="12" name="Полилиния 11"/>
            <p:cNvSpPr>
              <a:spLocks/>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12"/>
            <p:cNvSpPr>
              <a:spLocks/>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noAutofit/>
            </a:bodyPr>
            <a:lstStyle/>
            <a:p>
              <a:endParaRPr lang="ru-RU" dirty="0"/>
            </a:p>
          </p:txBody>
        </p:sp>
        <p:sp>
          <p:nvSpPr>
            <p:cNvPr id="14" name="Полилиния 13"/>
            <p:cNvSpPr>
              <a:spLocks/>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14"/>
            <p:cNvSpPr>
              <a:spLocks/>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15"/>
            <p:cNvSpPr>
              <a:spLocks/>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16"/>
            <p:cNvSpPr>
              <a:spLocks/>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8" name="Овал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27"/>
            <p:cNvSpPr>
              <a:spLocks/>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20" name="Полилиния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Полилиния 49"/>
            <p:cNvSpPr>
              <a:spLocks/>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2" name="Полилиния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6" name="Группа 22"/>
            <p:cNvGrpSpPr/>
            <p:nvPr/>
          </p:nvGrpSpPr>
          <p:grpSpPr>
            <a:xfrm rot="399179" flipH="1">
              <a:off x="322913" y="912037"/>
              <a:ext cx="740803" cy="743600"/>
              <a:chOff x="2051052" y="5522596"/>
              <a:chExt cx="892175" cy="895542"/>
            </a:xfrm>
          </p:grpSpPr>
          <p:sp>
            <p:nvSpPr>
              <p:cNvPr id="24" name="Полилиния 5"/>
              <p:cNvSpPr>
                <a:spLocks/>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 name="Строка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 name="Полилиния 32"/>
              <p:cNvSpPr>
                <a:spLocks/>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33"/>
              <p:cNvSpPr>
                <a:spLocks/>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32"/>
              <p:cNvSpPr>
                <a:spLocks/>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9" name="Овал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30" name="Полилиния 29"/>
            <p:cNvSpPr>
              <a:spLocks/>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1" name="Полилиния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Полилиния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9" name="Группа 32"/>
            <p:cNvGrpSpPr/>
            <p:nvPr/>
          </p:nvGrpSpPr>
          <p:grpSpPr>
            <a:xfrm rot="16304340" flipH="1">
              <a:off x="178634" y="4276817"/>
              <a:ext cx="888787" cy="885044"/>
              <a:chOff x="4277517" y="3752400"/>
              <a:chExt cx="1154448" cy="1149586"/>
            </a:xfrm>
          </p:grpSpPr>
          <p:sp>
            <p:nvSpPr>
              <p:cNvPr id="34" name="Полилиния 33"/>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5" name="Полилиния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36" name="Полилиния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7" name="Полилиния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8" name="Полилиния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grpSp>
      <p:grpSp>
        <p:nvGrpSpPr>
          <p:cNvPr id="23" name="Группа 82"/>
          <p:cNvGrpSpPr/>
          <p:nvPr/>
        </p:nvGrpSpPr>
        <p:grpSpPr>
          <a:xfrm>
            <a:off x="7999810" y="2618021"/>
            <a:ext cx="1032551" cy="4239979"/>
            <a:chOff x="10666412" y="2618021"/>
            <a:chExt cx="1376735" cy="4239979"/>
          </a:xfrm>
        </p:grpSpPr>
        <p:sp>
          <p:nvSpPr>
            <p:cNvPr id="82" name="Полилиния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Полилиния 23"/>
            <p:cNvSpPr>
              <a:spLocks/>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1" name="Полилиния 27"/>
            <p:cNvSpPr>
              <a:spLocks/>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43" name="Полилиния 5"/>
            <p:cNvSpPr>
              <a:spLocks/>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 name="Строка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10"/>
            <p:cNvSpPr>
              <a:spLocks/>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46" name="Полилиния 25"/>
            <p:cNvSpPr>
              <a:spLocks/>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26"/>
            <p:cNvSpPr>
              <a:spLocks/>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31"/>
            <p:cNvSpPr>
              <a:spLocks/>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9" name="Полилиния 34"/>
            <p:cNvSpPr>
              <a:spLocks/>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0" name="Полилиния 49"/>
            <p:cNvSpPr>
              <a:spLocks/>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Полилиния 50"/>
            <p:cNvSpPr>
              <a:spLocks/>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2" name="Строка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3" name="Полилиния 78"/>
            <p:cNvSpPr>
              <a:spLocks/>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79"/>
            <p:cNvSpPr>
              <a:spLocks/>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82"/>
            <p:cNvSpPr>
              <a:spLocks/>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6" name="Полилиния 84"/>
            <p:cNvSpPr>
              <a:spLocks/>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7" name="Полилиния 80"/>
            <p:cNvSpPr>
              <a:spLocks/>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84"/>
            <p:cNvSpPr>
              <a:spLocks/>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grpSp>
          <p:nvGrpSpPr>
            <p:cNvPr id="33" name="Группа 58"/>
            <p:cNvGrpSpPr/>
            <p:nvPr/>
          </p:nvGrpSpPr>
          <p:grpSpPr>
            <a:xfrm rot="21311827">
              <a:off x="11197677" y="5664822"/>
              <a:ext cx="407354" cy="408816"/>
              <a:chOff x="11057071" y="5480091"/>
              <a:chExt cx="473402" cy="475102"/>
            </a:xfrm>
          </p:grpSpPr>
          <p:sp>
            <p:nvSpPr>
              <p:cNvPr id="65" name="Полилиния 83"/>
              <p:cNvSpPr>
                <a:spLocks/>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6" name="Полилиния 80"/>
              <p:cNvSpPr>
                <a:spLocks/>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84"/>
              <p:cNvSpPr>
                <a:spLocks/>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grpSp>
        <p:grpSp>
          <p:nvGrpSpPr>
            <p:cNvPr id="39" name="Группа 59"/>
            <p:cNvGrpSpPr/>
            <p:nvPr/>
          </p:nvGrpSpPr>
          <p:grpSpPr>
            <a:xfrm rot="21311827">
              <a:off x="10666412" y="5053297"/>
              <a:ext cx="643645" cy="641225"/>
              <a:chOff x="10472909" y="4641517"/>
              <a:chExt cx="895542" cy="892175"/>
            </a:xfrm>
          </p:grpSpPr>
          <p:sp>
            <p:nvSpPr>
              <p:cNvPr id="61" name="Полилиния 32"/>
              <p:cNvSpPr>
                <a:spLocks/>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2" name="Полилиния 33"/>
              <p:cNvSpPr>
                <a:spLocks/>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32"/>
              <p:cNvSpPr>
                <a:spLocks/>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4" name="Овал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2" name="Заголовок 1"/>
          <p:cNvSpPr>
            <a:spLocks noGrp="1"/>
          </p:cNvSpPr>
          <p:nvPr>
            <p:ph type="title"/>
          </p:nvPr>
        </p:nvSpPr>
        <p:spPr>
          <a:xfrm>
            <a:off x="1143000" y="1709738"/>
            <a:ext cx="6858000" cy="2862262"/>
          </a:xfrm>
        </p:spPr>
        <p:txBody>
          <a:bodyPr anchor="b">
            <a:normAutofit/>
          </a:bodyPr>
          <a:lstStyle>
            <a:lvl1pPr>
              <a:defRPr sz="5200"/>
            </a:lvl1pPr>
          </a:lstStyle>
          <a:p>
            <a:r>
              <a:rPr lang="ru-RU" smtClean="0"/>
              <a:t>Образец заголовка</a:t>
            </a:r>
            <a:endParaRPr lang="ru-RU" dirty="0"/>
          </a:p>
        </p:txBody>
      </p:sp>
      <p:sp>
        <p:nvSpPr>
          <p:cNvPr id="3" name="Текст 2"/>
          <p:cNvSpPr>
            <a:spLocks noGrp="1"/>
          </p:cNvSpPr>
          <p:nvPr>
            <p:ph type="body" idx="1"/>
          </p:nvPr>
        </p:nvSpPr>
        <p:spPr>
          <a:xfrm>
            <a:off x="1143000" y="4589463"/>
            <a:ext cx="6858000" cy="1280160"/>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Tree>
    <p:extLst>
      <p:ext uri="{BB962C8B-B14F-4D97-AF65-F5344CB8AC3E}">
        <p14:creationId xmlns:p14="http://schemas.microsoft.com/office/powerpoint/2010/main" xmlns="" val="4133163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143000" y="1904999"/>
            <a:ext cx="329184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709160" y="1904999"/>
            <a:ext cx="329184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18031989-E42E-4D20-AA79-C963DA0F3038}"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B01813-564E-48E2-987A-42C659D40D30}" type="slidenum">
              <a:rPr lang="ru-RU" smtClean="0"/>
              <a:pPr/>
              <a:t>‹#›</a:t>
            </a:fld>
            <a:endParaRPr lang="ru-RU"/>
          </a:p>
        </p:txBody>
      </p:sp>
    </p:spTree>
    <p:extLst>
      <p:ext uri="{BB962C8B-B14F-4D97-AF65-F5344CB8AC3E}">
        <p14:creationId xmlns:p14="http://schemas.microsoft.com/office/powerpoint/2010/main" xmlns="" val="31135282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143000" y="1905000"/>
            <a:ext cx="329184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143000" y="2588106"/>
            <a:ext cx="329184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709160" y="1905000"/>
            <a:ext cx="329184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709160" y="2588106"/>
            <a:ext cx="329184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18031989-E42E-4D20-AA79-C963DA0F3038}"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AB01813-564E-48E2-987A-42C659D40D30}" type="slidenum">
              <a:rPr lang="ru-RU" smtClean="0"/>
              <a:pPr/>
              <a:t>‹#›</a:t>
            </a:fld>
            <a:endParaRPr lang="ru-RU"/>
          </a:p>
        </p:txBody>
      </p:sp>
    </p:spTree>
    <p:extLst>
      <p:ext uri="{BB962C8B-B14F-4D97-AF65-F5344CB8AC3E}">
        <p14:creationId xmlns:p14="http://schemas.microsoft.com/office/powerpoint/2010/main" xmlns="" val="5480422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18031989-E42E-4D20-AA79-C963DA0F3038}" type="datetimeFigureOut">
              <a:rPr lang="ru-RU" smtClean="0"/>
              <a:pPr/>
              <a:t>16.02.2018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B01813-564E-48E2-987A-42C659D40D30}" type="slidenum">
              <a:rPr lang="ru-RU" smtClean="0"/>
              <a:pPr/>
              <a:t>‹#›</a:t>
            </a:fld>
            <a:endParaRPr lang="ru-RU"/>
          </a:p>
        </p:txBody>
      </p:sp>
    </p:spTree>
    <p:extLst>
      <p:ext uri="{BB962C8B-B14F-4D97-AF65-F5344CB8AC3E}">
        <p14:creationId xmlns:p14="http://schemas.microsoft.com/office/powerpoint/2010/main" xmlns="" val="31348687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031989-E42E-4D20-AA79-C963DA0F3038}"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AB01813-564E-48E2-987A-42C659D40D30}" type="slidenum">
              <a:rPr lang="ru-RU" smtClean="0"/>
              <a:pPr/>
              <a:t>‹#›</a:t>
            </a:fld>
            <a:endParaRPr lang="ru-RU"/>
          </a:p>
        </p:txBody>
      </p:sp>
    </p:spTree>
    <p:extLst>
      <p:ext uri="{BB962C8B-B14F-4D97-AF65-F5344CB8AC3E}">
        <p14:creationId xmlns:p14="http://schemas.microsoft.com/office/powerpoint/2010/main" xmlns="" val="12249875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Группа 7"/>
          <p:cNvGrpSpPr/>
          <p:nvPr/>
        </p:nvGrpSpPr>
        <p:grpSpPr>
          <a:xfrm>
            <a:off x="8342710" y="4051302"/>
            <a:ext cx="723911" cy="2807461"/>
            <a:chOff x="11123612" y="4051301"/>
            <a:chExt cx="965215" cy="2807461"/>
          </a:xfrm>
        </p:grpSpPr>
        <p:sp>
          <p:nvSpPr>
            <p:cNvPr id="9" name="Полилиния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 name="Строка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title"/>
          </p:nvPr>
        </p:nvSpPr>
        <p:spPr>
          <a:xfrm>
            <a:off x="5774436" y="1996440"/>
            <a:ext cx="2400300" cy="2194560"/>
          </a:xfrm>
        </p:spPr>
        <p:txBody>
          <a:bodyPr anchor="b">
            <a:normAutofit/>
          </a:bodyPr>
          <a:lstStyle>
            <a:lvl1pPr>
              <a:defRPr sz="3400"/>
            </a:lvl1pPr>
          </a:lstStyle>
          <a:p>
            <a:r>
              <a:rPr lang="ru-RU" smtClean="0"/>
              <a:t>Образец заголовка</a:t>
            </a:r>
            <a:endParaRPr lang="ru-RU" dirty="0"/>
          </a:p>
        </p:txBody>
      </p:sp>
      <p:sp>
        <p:nvSpPr>
          <p:cNvPr id="3" name="Объект 2"/>
          <p:cNvSpPr>
            <a:spLocks noGrp="1"/>
          </p:cNvSpPr>
          <p:nvPr>
            <p:ph idx="1"/>
          </p:nvPr>
        </p:nvSpPr>
        <p:spPr>
          <a:xfrm>
            <a:off x="628650" y="838200"/>
            <a:ext cx="4800600" cy="5181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5773293" y="4258427"/>
            <a:ext cx="2402586" cy="1761373"/>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8031989-E42E-4D20-AA79-C963DA0F3038}"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B01813-564E-48E2-987A-42C659D40D30}" type="slidenum">
              <a:rPr lang="ru-RU" smtClean="0"/>
              <a:pPr/>
              <a:t>‹#›</a:t>
            </a:fld>
            <a:endParaRPr lang="ru-RU"/>
          </a:p>
        </p:txBody>
      </p:sp>
    </p:spTree>
    <p:extLst>
      <p:ext uri="{BB962C8B-B14F-4D97-AF65-F5344CB8AC3E}">
        <p14:creationId xmlns:p14="http://schemas.microsoft.com/office/powerpoint/2010/main" xmlns="" val="2055366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a:off x="8342710" y="4051302"/>
            <a:ext cx="723911" cy="2807461"/>
            <a:chOff x="11123612" y="4051301"/>
            <a:chExt cx="965215" cy="2807461"/>
          </a:xfrm>
        </p:grpSpPr>
        <p:sp>
          <p:nvSpPr>
            <p:cNvPr id="9" name="Полилиния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 name="Строка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title"/>
          </p:nvPr>
        </p:nvSpPr>
        <p:spPr>
          <a:xfrm>
            <a:off x="5774436" y="1993392"/>
            <a:ext cx="2400300" cy="2194560"/>
          </a:xfrm>
        </p:spPr>
        <p:txBody>
          <a:bodyPr anchor="b">
            <a:normAutofit/>
          </a:bodyPr>
          <a:lstStyle>
            <a:lvl1pPr>
              <a:defRPr sz="3400"/>
            </a:lvl1pPr>
          </a:lstStyle>
          <a:p>
            <a:r>
              <a:rPr lang="ru-RU" smtClean="0"/>
              <a:t>Образец заголовка</a:t>
            </a:r>
            <a:endParaRPr lang="ru-RU" dirty="0"/>
          </a:p>
        </p:txBody>
      </p:sp>
      <p:sp>
        <p:nvSpPr>
          <p:cNvPr id="3" name="Рисунок 2"/>
          <p:cNvSpPr>
            <a:spLocks noGrp="1"/>
          </p:cNvSpPr>
          <p:nvPr>
            <p:ph type="pic" idx="1"/>
          </p:nvPr>
        </p:nvSpPr>
        <p:spPr>
          <a:xfrm>
            <a:off x="628648" y="838200"/>
            <a:ext cx="4800600" cy="5181600"/>
          </a:xfrm>
          <a:solidFill>
            <a:schemeClr val="bg2">
              <a:lumMod val="90000"/>
            </a:schemeClr>
          </a:solidFill>
          <a:ln w="76200">
            <a:solidFill>
              <a:schemeClr val="bg1"/>
            </a:solidFill>
            <a:miter lim="800000"/>
          </a:ln>
        </p:spPr>
        <p:txBody>
          <a:bodyPr tIns="36576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5774436" y="4255008"/>
            <a:ext cx="2400300" cy="1764792"/>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8031989-E42E-4D20-AA79-C963DA0F3038}"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B01813-564E-48E2-987A-42C659D40D30}" type="slidenum">
              <a:rPr lang="ru-RU" smtClean="0"/>
              <a:pPr/>
              <a:t>‹#›</a:t>
            </a:fld>
            <a:endParaRPr lang="ru-RU"/>
          </a:p>
        </p:txBody>
      </p:sp>
    </p:spTree>
    <p:extLst>
      <p:ext uri="{BB962C8B-B14F-4D97-AF65-F5344CB8AC3E}">
        <p14:creationId xmlns:p14="http://schemas.microsoft.com/office/powerpoint/2010/main" xmlns="" val="10631485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7" name="Группа 62"/>
          <p:cNvGrpSpPr/>
          <p:nvPr/>
        </p:nvGrpSpPr>
        <p:grpSpPr>
          <a:xfrm>
            <a:off x="8342710" y="4051302"/>
            <a:ext cx="723911" cy="2807461"/>
            <a:chOff x="11123612" y="4051301"/>
            <a:chExt cx="965215" cy="2807461"/>
          </a:xfrm>
        </p:grpSpPr>
        <p:sp>
          <p:nvSpPr>
            <p:cNvPr id="38" name="Полилиния 44"/>
            <p:cNvSpPr>
              <a:spLocks/>
            </p:cNvSpPr>
            <p:nvPr userDrawn="1"/>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 name="Строка 45"/>
            <p:cNvSpPr>
              <a:spLocks noChangeShapeType="1"/>
            </p:cNvSpPr>
            <p:nvPr userDrawn="1"/>
          </p:nvSpPr>
          <p:spPr bwMode="auto">
            <a:xfrm flipH="1">
              <a:off x="11669712" y="6858762"/>
              <a:ext cx="1587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 name="Полилиния 46"/>
            <p:cNvSpPr>
              <a:spLocks/>
            </p:cNvSpPr>
            <p:nvPr userDrawn="1"/>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1" name="Полилиния 47"/>
            <p:cNvSpPr>
              <a:spLocks/>
            </p:cNvSpPr>
            <p:nvPr userDrawn="1"/>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2" name="Полилиния 48"/>
            <p:cNvSpPr>
              <a:spLocks/>
            </p:cNvSpPr>
            <p:nvPr userDrawn="1"/>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3" name="Полилиния 49"/>
            <p:cNvSpPr>
              <a:spLocks/>
            </p:cNvSpPr>
            <p:nvPr userDrawn="1"/>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10"/>
            <p:cNvSpPr>
              <a:spLocks/>
            </p:cNvSpPr>
            <p:nvPr userDrawn="1"/>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16"/>
            <p:cNvSpPr>
              <a:spLocks/>
            </p:cNvSpPr>
            <p:nvPr userDrawn="1"/>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18"/>
            <p:cNvSpPr>
              <a:spLocks/>
            </p:cNvSpPr>
            <p:nvPr userDrawn="1"/>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grpSp>
      <p:grpSp>
        <p:nvGrpSpPr>
          <p:cNvPr id="8" name="Группа 61"/>
          <p:cNvGrpSpPr/>
          <p:nvPr/>
        </p:nvGrpSpPr>
        <p:grpSpPr>
          <a:xfrm>
            <a:off x="33338" y="1370014"/>
            <a:ext cx="898922" cy="5487987"/>
            <a:chOff x="44450" y="1370013"/>
            <a:chExt cx="1198563" cy="5487987"/>
          </a:xfrm>
        </p:grpSpPr>
        <p:sp>
          <p:nvSpPr>
            <p:cNvPr id="9" name="Полилиния 5"/>
            <p:cNvSpPr>
              <a:spLocks/>
            </p:cNvSpPr>
            <p:nvPr userDrawn="1"/>
          </p:nvSpPr>
          <p:spPr bwMode="auto">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 name="Строка 6"/>
            <p:cNvSpPr>
              <a:spLocks noChangeShapeType="1"/>
            </p:cNvSpPr>
            <p:nvPr userDrawn="1"/>
          </p:nvSpPr>
          <p:spPr bwMode="auto">
            <a:xfrm>
              <a:off x="277813" y="6858000"/>
              <a:ext cx="127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7"/>
            <p:cNvSpPr>
              <a:spLocks/>
            </p:cNvSpPr>
            <p:nvPr userDrawn="1"/>
          </p:nvSpPr>
          <p:spPr bwMode="auto">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8"/>
            <p:cNvSpPr>
              <a:spLocks/>
            </p:cNvSpPr>
            <p:nvPr userDrawn="1"/>
          </p:nvSpPr>
          <p:spPr bwMode="auto">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12"/>
            <p:cNvSpPr>
              <a:spLocks/>
            </p:cNvSpPr>
            <p:nvPr userDrawn="1"/>
          </p:nvSpPr>
          <p:spPr bwMode="auto">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13"/>
            <p:cNvSpPr>
              <a:spLocks/>
            </p:cNvSpPr>
            <p:nvPr userDrawn="1"/>
          </p:nvSpPr>
          <p:spPr bwMode="auto">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14"/>
            <p:cNvSpPr>
              <a:spLocks/>
            </p:cNvSpPr>
            <p:nvPr userDrawn="1"/>
          </p:nvSpPr>
          <p:spPr bwMode="auto">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15"/>
            <p:cNvSpPr>
              <a:spLocks/>
            </p:cNvSpPr>
            <p:nvPr userDrawn="1"/>
          </p:nvSpPr>
          <p:spPr bwMode="auto">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 name="Строка 14"/>
            <p:cNvSpPr>
              <a:spLocks noChangeShapeType="1"/>
            </p:cNvSpPr>
            <p:nvPr userDrawn="1"/>
          </p:nvSpPr>
          <p:spPr bwMode="auto">
            <a:xfrm>
              <a:off x="273050" y="6858000"/>
              <a:ext cx="952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17"/>
            <p:cNvSpPr>
              <a:spLocks/>
            </p:cNvSpPr>
            <p:nvPr userDrawn="1"/>
          </p:nvSpPr>
          <p:spPr bwMode="auto">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18"/>
            <p:cNvSpPr>
              <a:spLocks/>
            </p:cNvSpPr>
            <p:nvPr userDrawn="1"/>
          </p:nvSpPr>
          <p:spPr bwMode="auto">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0" name="Полилиния 19"/>
            <p:cNvSpPr>
              <a:spLocks/>
            </p:cNvSpPr>
            <p:nvPr userDrawn="1"/>
          </p:nvSpPr>
          <p:spPr bwMode="auto">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20"/>
            <p:cNvSpPr>
              <a:spLocks/>
            </p:cNvSpPr>
            <p:nvPr userDrawn="1"/>
          </p:nvSpPr>
          <p:spPr bwMode="auto">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2" name="Полилиния 21"/>
            <p:cNvSpPr>
              <a:spLocks/>
            </p:cNvSpPr>
            <p:nvPr userDrawn="1"/>
          </p:nvSpPr>
          <p:spPr bwMode="auto">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3" name="Полилиния 22"/>
            <p:cNvSpPr>
              <a:spLocks/>
            </p:cNvSpPr>
            <p:nvPr userDrawn="1"/>
          </p:nvSpPr>
          <p:spPr bwMode="auto">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23"/>
            <p:cNvSpPr>
              <a:spLocks/>
            </p:cNvSpPr>
            <p:nvPr userDrawn="1"/>
          </p:nvSpPr>
          <p:spPr bwMode="auto">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24"/>
            <p:cNvSpPr>
              <a:spLocks/>
            </p:cNvSpPr>
            <p:nvPr userDrawn="1"/>
          </p:nvSpPr>
          <p:spPr bwMode="auto">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 name="Строка 27"/>
            <p:cNvSpPr>
              <a:spLocks noChangeShapeType="1"/>
            </p:cNvSpPr>
            <p:nvPr userDrawn="1"/>
          </p:nvSpPr>
          <p:spPr bwMode="auto">
            <a:xfrm>
              <a:off x="608013" y="6858000"/>
              <a:ext cx="952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26"/>
            <p:cNvSpPr>
              <a:spLocks/>
            </p:cNvSpPr>
            <p:nvPr userDrawn="1"/>
          </p:nvSpPr>
          <p:spPr bwMode="auto">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grpSp>
          <p:nvGrpSpPr>
            <p:cNvPr id="28" name="Группа 27"/>
            <p:cNvGrpSpPr/>
            <p:nvPr userDrawn="1"/>
          </p:nvGrpSpPr>
          <p:grpSpPr>
            <a:xfrm rot="21049918">
              <a:off x="516851" y="3319634"/>
              <a:ext cx="682233" cy="504823"/>
              <a:chOff x="452438" y="3540125"/>
              <a:chExt cx="750888" cy="555625"/>
            </a:xfrm>
          </p:grpSpPr>
          <p:sp>
            <p:nvSpPr>
              <p:cNvPr id="29" name="Полилиния 28"/>
              <p:cNvSpPr>
                <a:spLocks/>
              </p:cNvSpPr>
              <p:nvPr userDrawn="1"/>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29"/>
              <p:cNvSpPr>
                <a:spLocks/>
              </p:cNvSpPr>
              <p:nvPr userDrawn="1"/>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grpSp>
        <p:sp>
          <p:nvSpPr>
            <p:cNvPr id="31" name="Овал 30"/>
            <p:cNvSpPr>
              <a:spLocks noChangeArrowheads="1"/>
            </p:cNvSpPr>
            <p:nvPr userDrawn="1"/>
          </p:nvSpPr>
          <p:spPr bwMode="auto">
            <a:xfrm flipH="1">
              <a:off x="822178" y="5832156"/>
              <a:ext cx="82550" cy="69850"/>
            </a:xfrm>
            <a:prstGeom prst="ellipse">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31"/>
            <p:cNvSpPr>
              <a:spLocks/>
            </p:cNvSpPr>
            <p:nvPr userDrawn="1"/>
          </p:nvSpPr>
          <p:spPr bwMode="auto">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32"/>
            <p:cNvSpPr>
              <a:spLocks/>
            </p:cNvSpPr>
            <p:nvPr userDrawn="1"/>
          </p:nvSpPr>
          <p:spPr bwMode="auto">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4" name="Полилиния 33"/>
            <p:cNvSpPr>
              <a:spLocks/>
            </p:cNvSpPr>
            <p:nvPr userDrawn="1"/>
          </p:nvSpPr>
          <p:spPr bwMode="auto">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5" name="Полилиния 38"/>
            <p:cNvSpPr>
              <a:spLocks/>
            </p:cNvSpPr>
            <p:nvPr userDrawn="1"/>
          </p:nvSpPr>
          <p:spPr bwMode="auto">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6" name="Полилиния 39"/>
            <p:cNvSpPr>
              <a:spLocks/>
            </p:cNvSpPr>
            <p:nvPr userDrawn="1"/>
          </p:nvSpPr>
          <p:spPr bwMode="auto">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7" name="Полилиния 40"/>
            <p:cNvSpPr>
              <a:spLocks/>
            </p:cNvSpPr>
            <p:nvPr userDrawn="1"/>
          </p:nvSpPr>
          <p:spPr bwMode="auto">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4" name="Овал 33"/>
            <p:cNvSpPr>
              <a:spLocks noChangeArrowheads="1"/>
            </p:cNvSpPr>
            <p:nvPr userDrawn="1"/>
          </p:nvSpPr>
          <p:spPr bwMode="auto">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18"/>
            <p:cNvSpPr>
              <a:spLocks/>
            </p:cNvSpPr>
            <p:nvPr userDrawn="1"/>
          </p:nvSpPr>
          <p:spPr bwMode="auto">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49" name="Группа 48"/>
            <p:cNvGrpSpPr/>
            <p:nvPr userDrawn="1"/>
          </p:nvGrpSpPr>
          <p:grpSpPr>
            <a:xfrm>
              <a:off x="603252" y="4833897"/>
              <a:ext cx="607348" cy="609642"/>
              <a:chOff x="2051052" y="5522596"/>
              <a:chExt cx="892175" cy="895542"/>
            </a:xfrm>
          </p:grpSpPr>
          <p:sp>
            <p:nvSpPr>
              <p:cNvPr id="50" name="Полилиния 5"/>
              <p:cNvSpPr>
                <a:spLocks/>
              </p:cNvSpPr>
              <p:nvPr userDrawn="1"/>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1" name="Строка 6"/>
              <p:cNvSpPr>
                <a:spLocks noChangeShapeType="1"/>
              </p:cNvSpPr>
              <p:nvPr userDrawn="1"/>
            </p:nvSpPr>
            <p:spPr bwMode="auto">
              <a:xfrm flipV="1">
                <a:off x="2411413" y="6283770"/>
                <a:ext cx="6350" cy="127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2" name="Полилиния 32"/>
              <p:cNvSpPr>
                <a:spLocks/>
              </p:cNvSpPr>
              <p:nvPr userDrawn="1"/>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3" name="Полилиния 33"/>
              <p:cNvSpPr>
                <a:spLocks/>
              </p:cNvSpPr>
              <p:nvPr userDrawn="1"/>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32"/>
              <p:cNvSpPr>
                <a:spLocks/>
              </p:cNvSpPr>
              <p:nvPr userDrawn="1"/>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5" name="Овал 54"/>
              <p:cNvSpPr/>
              <p:nvPr userDrawn="1"/>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56" name="Группа 55"/>
            <p:cNvGrpSpPr/>
            <p:nvPr userDrawn="1"/>
          </p:nvGrpSpPr>
          <p:grpSpPr>
            <a:xfrm rot="19876682">
              <a:off x="80098" y="1916305"/>
              <a:ext cx="878030" cy="874332"/>
              <a:chOff x="4277517" y="3752400"/>
              <a:chExt cx="1154448" cy="1149586"/>
            </a:xfrm>
          </p:grpSpPr>
          <p:sp>
            <p:nvSpPr>
              <p:cNvPr id="57" name="Полилиния 56"/>
              <p:cNvSpPr>
                <a:spLocks/>
              </p:cNvSpPr>
              <p:nvPr userDrawn="1"/>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35"/>
              <p:cNvSpPr>
                <a:spLocks/>
              </p:cNvSpPr>
              <p:nvPr userDrawn="1"/>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59" name="Полилиния 41"/>
              <p:cNvSpPr>
                <a:spLocks/>
              </p:cNvSpPr>
              <p:nvPr userDrawn="1"/>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0" name="Полилиния 41"/>
              <p:cNvSpPr>
                <a:spLocks/>
              </p:cNvSpPr>
              <p:nvPr userDrawn="1"/>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1" name="Полилиния 42"/>
              <p:cNvSpPr>
                <a:spLocks/>
              </p:cNvSpPr>
              <p:nvPr userDrawn="1"/>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grpSp>
      <p:sp>
        <p:nvSpPr>
          <p:cNvPr id="2" name="Заголовок 1"/>
          <p:cNvSpPr>
            <a:spLocks noGrp="1"/>
          </p:cNvSpPr>
          <p:nvPr>
            <p:ph type="title"/>
          </p:nvPr>
        </p:nvSpPr>
        <p:spPr>
          <a:xfrm>
            <a:off x="1143000" y="565653"/>
            <a:ext cx="6858000" cy="11430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143000" y="1900823"/>
            <a:ext cx="6858000" cy="41148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p:txBody>
      </p:sp>
      <p:sp>
        <p:nvSpPr>
          <p:cNvPr id="4" name="Дата 3"/>
          <p:cNvSpPr>
            <a:spLocks noGrp="1"/>
          </p:cNvSpPr>
          <p:nvPr>
            <p:ph type="dt" sz="half" idx="2"/>
          </p:nvPr>
        </p:nvSpPr>
        <p:spPr>
          <a:xfrm>
            <a:off x="6944916" y="6400800"/>
            <a:ext cx="1571029" cy="202416"/>
          </a:xfrm>
          <a:prstGeom prst="rect">
            <a:avLst/>
          </a:prstGeom>
        </p:spPr>
        <p:txBody>
          <a:bodyPr vert="horz" lIns="91440" tIns="45720" rIns="91440" bIns="45720" rtlCol="0" anchor="ctr"/>
          <a:lstStyle>
            <a:lvl1pPr algn="r">
              <a:defRPr sz="800">
                <a:solidFill>
                  <a:schemeClr val="tx1"/>
                </a:solidFill>
              </a:defRPr>
            </a:lvl1pPr>
          </a:lstStyle>
          <a:p>
            <a:fld id="{18031989-E42E-4D20-AA79-C963DA0F3038}" type="datetimeFigureOut">
              <a:rPr lang="ru-RU" smtClean="0"/>
              <a:pPr/>
              <a:t>16.02.2018</a:t>
            </a:fld>
            <a:endParaRPr lang="ru-RU"/>
          </a:p>
        </p:txBody>
      </p:sp>
      <p:sp>
        <p:nvSpPr>
          <p:cNvPr id="5" name="Нижний колонтитул 4"/>
          <p:cNvSpPr>
            <a:spLocks noGrp="1"/>
          </p:cNvSpPr>
          <p:nvPr>
            <p:ph type="ftr" sz="quarter" idx="3"/>
          </p:nvPr>
        </p:nvSpPr>
        <p:spPr>
          <a:xfrm>
            <a:off x="628650" y="6400800"/>
            <a:ext cx="6000750" cy="202416"/>
          </a:xfrm>
          <a:prstGeom prst="rect">
            <a:avLst/>
          </a:prstGeom>
        </p:spPr>
        <p:txBody>
          <a:bodyPr vert="horz" lIns="91440" tIns="45720" rIns="91440" bIns="45720" rtlCol="0" anchor="ctr"/>
          <a:lstStyle>
            <a:lvl1pPr algn="l">
              <a:defRPr sz="800">
                <a:solidFill>
                  <a:schemeClr val="tx1"/>
                </a:solidFill>
              </a:defRPr>
            </a:lvl1pPr>
          </a:lstStyle>
          <a:p>
            <a:endParaRPr lang="ru-RU"/>
          </a:p>
        </p:txBody>
      </p:sp>
      <p:sp>
        <p:nvSpPr>
          <p:cNvPr id="6" name="Номер слайда 5"/>
          <p:cNvSpPr>
            <a:spLocks noGrp="1"/>
          </p:cNvSpPr>
          <p:nvPr>
            <p:ph type="sldNum" sz="quarter" idx="4"/>
          </p:nvPr>
        </p:nvSpPr>
        <p:spPr>
          <a:xfrm>
            <a:off x="8803481" y="6400800"/>
            <a:ext cx="313973" cy="202416"/>
          </a:xfrm>
          <a:prstGeom prst="rect">
            <a:avLst/>
          </a:prstGeom>
        </p:spPr>
        <p:txBody>
          <a:bodyPr vert="horz" lIns="91440" tIns="45720" rIns="91440" bIns="45720" rtlCol="0" anchor="ctr"/>
          <a:lstStyle>
            <a:lvl1pPr algn="l">
              <a:defRPr sz="800">
                <a:solidFill>
                  <a:schemeClr val="tx1"/>
                </a:solidFill>
              </a:defRPr>
            </a:lvl1pPr>
          </a:lstStyle>
          <a:p>
            <a:fld id="{4AB01813-564E-48E2-987A-42C659D40D30}" type="slidenum">
              <a:rPr lang="ru-RU" smtClean="0"/>
              <a:pPr/>
              <a:t>‹#›</a:t>
            </a:fld>
            <a:endParaRPr lang="ru-RU"/>
          </a:p>
        </p:txBody>
      </p:sp>
    </p:spTree>
    <p:extLst>
      <p:ext uri="{BB962C8B-B14F-4D97-AF65-F5344CB8AC3E}">
        <p14:creationId xmlns:p14="http://schemas.microsoft.com/office/powerpoint/2010/main" xmlns="" val="154554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Самые полезные комнатные растения</a:t>
            </a:r>
            <a:endParaRPr lang="ru-RU" dirty="0"/>
          </a:p>
        </p:txBody>
      </p:sp>
      <p:sp>
        <p:nvSpPr>
          <p:cNvPr id="3" name="Подзаголовок 2"/>
          <p:cNvSpPr>
            <a:spLocks noGrp="1"/>
          </p:cNvSpPr>
          <p:nvPr>
            <p:ph type="subTitle" idx="1"/>
          </p:nvPr>
        </p:nvSpPr>
        <p:spPr/>
        <p:txBody>
          <a:bodyPr>
            <a:normAutofit fontScale="62500" lnSpcReduction="20000"/>
          </a:bodyPr>
          <a:lstStyle/>
          <a:p>
            <a:r>
              <a:rPr lang="ru-RU" dirty="0" smtClean="0">
                <a:solidFill>
                  <a:schemeClr val="accent1">
                    <a:lumMod val="20000"/>
                    <a:lumOff val="80000"/>
                  </a:schemeClr>
                </a:solidFill>
              </a:rPr>
              <a:t>Во времена мегаполисов и многоэтажных домов человек становится все дальше от природы, но эта связь слишком крепка. Возможно, оттого люди любят комнатные растения и стремятся украсить ими свои дома, тем самым, привнося в свое жилище маленький кусочек живой природы. Еще в давние времена люди заметили удивительные целительные свойства растений. </a:t>
            </a:r>
          </a:p>
        </p:txBody>
      </p:sp>
      <p:sp>
        <p:nvSpPr>
          <p:cNvPr id="4" name="TextBox 3"/>
          <p:cNvSpPr txBox="1"/>
          <p:nvPr/>
        </p:nvSpPr>
        <p:spPr>
          <a:xfrm>
            <a:off x="179512" y="188640"/>
            <a:ext cx="1752788" cy="338554"/>
          </a:xfrm>
          <a:prstGeom prst="rect">
            <a:avLst/>
          </a:prstGeom>
          <a:noFill/>
        </p:spPr>
        <p:txBody>
          <a:bodyPr wrap="none" rtlCol="0">
            <a:spAutoFit/>
          </a:bodyPr>
          <a:lstStyle/>
          <a:p>
            <a:r>
              <a:rPr lang="en-US" sz="1600" b="1" dirty="0" smtClean="0"/>
              <a:t>www.zooclub.ru</a:t>
            </a:r>
            <a:endParaRPr lang="ru-RU" sz="1600" b="1"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559091"/>
          </a:xfrm>
        </p:spPr>
        <p:txBody>
          <a:bodyPr/>
          <a:lstStyle/>
          <a:p>
            <a:pPr algn="ctr"/>
            <a:r>
              <a:rPr lang="ru-RU" b="1" dirty="0" smtClean="0">
                <a:solidFill>
                  <a:schemeClr val="accent2">
                    <a:lumMod val="60000"/>
                    <a:lumOff val="40000"/>
                  </a:schemeClr>
                </a:solidFill>
                <a:effectLst>
                  <a:outerShdw blurRad="38100" dist="38100" dir="2700000" algn="tl">
                    <a:srgbClr val="000000">
                      <a:alpha val="43137"/>
                    </a:srgbClr>
                  </a:outerShdw>
                </a:effectLst>
              </a:rPr>
              <a:t>ГЕРАНЬ</a:t>
            </a:r>
            <a:endParaRPr lang="ru-RU" b="1" dirty="0">
              <a:solidFill>
                <a:schemeClr val="accent2">
                  <a:lumMod val="60000"/>
                  <a:lumOff val="40000"/>
                </a:schemeClr>
              </a:solidFill>
              <a:effectLst>
                <a:outerShdw blurRad="38100" dist="38100" dir="2700000" algn="tl">
                  <a:srgbClr val="000000">
                    <a:alpha val="43137"/>
                  </a:srgbClr>
                </a:outerShdw>
              </a:effectLst>
            </a:endParaRPr>
          </a:p>
        </p:txBody>
      </p:sp>
      <p:pic>
        <p:nvPicPr>
          <p:cNvPr id="6" name="Содержимое 5" descr="31662.jpg"/>
          <p:cNvPicPr>
            <a:picLocks noGrp="1" noChangeAspect="1"/>
          </p:cNvPicPr>
          <p:nvPr>
            <p:ph idx="1"/>
          </p:nvPr>
        </p:nvPicPr>
        <p:blipFill>
          <a:blip r:embed="rId2" cstate="print"/>
          <a:stretch>
            <a:fillRect/>
          </a:stretch>
        </p:blipFill>
        <p:spPr>
          <a:xfrm>
            <a:off x="1259632" y="1484784"/>
            <a:ext cx="6841578" cy="4544762"/>
          </a:xfrm>
          <a:ln>
            <a:solidFill>
              <a:schemeClr val="accent1"/>
            </a:solid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692696"/>
            <a:ext cx="6858000" cy="5322927"/>
          </a:xfrm>
        </p:spPr>
        <p:txBody>
          <a:bodyPr>
            <a:normAutofit/>
          </a:bodyPr>
          <a:lstStyle/>
          <a:p>
            <a:r>
              <a:rPr lang="ru-RU" sz="2400" b="1" dirty="0" smtClean="0">
                <a:solidFill>
                  <a:schemeClr val="accent2">
                    <a:lumMod val="60000"/>
                    <a:lumOff val="40000"/>
                  </a:schemeClr>
                </a:solidFill>
              </a:rPr>
              <a:t>Пеларгония, или герань</a:t>
            </a:r>
            <a:r>
              <a:rPr lang="ru-RU" sz="2400" dirty="0" smtClean="0"/>
              <a:t>, оказывает благотворное действие при нервных расстройствах. Аромат этого комнатного растения помогает справиться со стрессами, неврозами, снимает нервное напряжение и усталость, помогает уснуть. Пеларгония также отпугивает мух, хорошо справляется с нейтрализацией угарных газов, сыростью и застоями воздушных масс. Кроме этого, герань выделяет особое вещество, которое нейтрализует вредоносные бактерии и вирусы, включая вирусы </a:t>
            </a:r>
            <a:r>
              <a:rPr lang="ru-RU" sz="2400" dirty="0" err="1" smtClean="0"/>
              <a:t>стрепто</a:t>
            </a:r>
            <a:r>
              <a:rPr lang="ru-RU" sz="2400" dirty="0" smtClean="0"/>
              <a:t>- и стафилококков. Пеларгония будет полезна в любой комнате.</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631099"/>
          </a:xfrm>
        </p:spPr>
        <p:txBody>
          <a:bodyPr/>
          <a:lstStyle/>
          <a:p>
            <a:pPr algn="ctr"/>
            <a:r>
              <a:rPr lang="ru-RU" b="1" dirty="0" smtClean="0">
                <a:solidFill>
                  <a:schemeClr val="accent2">
                    <a:lumMod val="60000"/>
                    <a:lumOff val="40000"/>
                  </a:schemeClr>
                </a:solidFill>
                <a:effectLst>
                  <a:outerShdw blurRad="38100" dist="38100" dir="2700000" algn="tl">
                    <a:srgbClr val="000000">
                      <a:alpha val="43137"/>
                    </a:srgbClr>
                  </a:outerShdw>
                </a:effectLst>
              </a:rPr>
              <a:t>ЛИМОН</a:t>
            </a:r>
            <a:endParaRPr lang="ru-RU" b="1" dirty="0">
              <a:solidFill>
                <a:schemeClr val="accent2">
                  <a:lumMod val="60000"/>
                  <a:lumOff val="40000"/>
                </a:schemeClr>
              </a:solidFill>
              <a:effectLst>
                <a:outerShdw blurRad="38100" dist="38100" dir="2700000" algn="tl">
                  <a:srgbClr val="000000">
                    <a:alpha val="43137"/>
                  </a:srgbClr>
                </a:outerShdw>
              </a:effectLst>
            </a:endParaRPr>
          </a:p>
        </p:txBody>
      </p:sp>
      <p:pic>
        <p:nvPicPr>
          <p:cNvPr id="6" name="Содержимое 5" descr="31663.jpg"/>
          <p:cNvPicPr>
            <a:picLocks noGrp="1" noChangeAspect="1"/>
          </p:cNvPicPr>
          <p:nvPr>
            <p:ph idx="1"/>
          </p:nvPr>
        </p:nvPicPr>
        <p:blipFill>
          <a:blip r:embed="rId2" cstate="print"/>
          <a:stretch>
            <a:fillRect/>
          </a:stretch>
        </p:blipFill>
        <p:spPr>
          <a:xfrm>
            <a:off x="1187624" y="1412776"/>
            <a:ext cx="7044337" cy="4699579"/>
          </a:xfrm>
          <a:ln>
            <a:solidFill>
              <a:schemeClr val="accent1"/>
            </a:solid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836712"/>
            <a:ext cx="6858000" cy="5178911"/>
          </a:xfrm>
        </p:spPr>
        <p:txBody>
          <a:bodyPr>
            <a:normAutofit/>
          </a:bodyPr>
          <a:lstStyle/>
          <a:p>
            <a:r>
              <a:rPr lang="ru-RU" sz="2500" b="1" dirty="0" smtClean="0">
                <a:solidFill>
                  <a:schemeClr val="accent2">
                    <a:lumMod val="60000"/>
                    <a:lumOff val="40000"/>
                  </a:schemeClr>
                </a:solidFill>
              </a:rPr>
              <a:t>Лимон декоративный </a:t>
            </a:r>
            <a:r>
              <a:rPr lang="ru-RU" sz="2500" dirty="0" smtClean="0"/>
              <a:t>– очень полезное растение, особенно в спальных комнатах. Листья лимона выделяют около 85 активных целебных веществ, которые способствуют стерилизации помещения. Благодаря их действию, в комнате (до 20м²), где располагается лимон, в несколько раз снижается скорость размножения болезнетворных бактерий, а в непосредственной близости от растения –  они и вовсе перестают размножаться.</a:t>
            </a:r>
            <a:endParaRPr lang="ru-RU" sz="250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631099"/>
          </a:xfrm>
        </p:spPr>
        <p:txBody>
          <a:bodyPr/>
          <a:lstStyle/>
          <a:p>
            <a:pPr algn="ctr"/>
            <a:r>
              <a:rPr lang="ru-RU" b="1" dirty="0" smtClean="0">
                <a:solidFill>
                  <a:schemeClr val="accent2">
                    <a:lumMod val="60000"/>
                    <a:lumOff val="40000"/>
                  </a:schemeClr>
                </a:solidFill>
                <a:effectLst>
                  <a:outerShdw blurRad="38100" dist="38100" dir="2700000" algn="tl">
                    <a:srgbClr val="000000">
                      <a:alpha val="43137"/>
                    </a:srgbClr>
                  </a:outerShdw>
                </a:effectLst>
              </a:rPr>
              <a:t>АЛОЭ</a:t>
            </a:r>
            <a:endParaRPr lang="ru-RU" b="1" dirty="0">
              <a:solidFill>
                <a:schemeClr val="accent2">
                  <a:lumMod val="60000"/>
                  <a:lumOff val="40000"/>
                </a:schemeClr>
              </a:solidFill>
              <a:effectLst>
                <a:outerShdw blurRad="38100" dist="38100" dir="2700000" algn="tl">
                  <a:srgbClr val="000000">
                    <a:alpha val="43137"/>
                  </a:srgbClr>
                </a:outerShdw>
              </a:effectLst>
            </a:endParaRPr>
          </a:p>
        </p:txBody>
      </p:sp>
      <p:pic>
        <p:nvPicPr>
          <p:cNvPr id="4" name="Содержимое 3" descr="12488.jpg"/>
          <p:cNvPicPr>
            <a:picLocks noGrp="1" noChangeAspect="1"/>
          </p:cNvPicPr>
          <p:nvPr>
            <p:ph idx="1"/>
          </p:nvPr>
        </p:nvPicPr>
        <p:blipFill>
          <a:blip r:embed="rId2" cstate="print"/>
          <a:stretch>
            <a:fillRect/>
          </a:stretch>
        </p:blipFill>
        <p:spPr>
          <a:xfrm>
            <a:off x="1259632" y="1628800"/>
            <a:ext cx="6943628" cy="4536504"/>
          </a:xfrm>
          <a:ln>
            <a:solidFill>
              <a:schemeClr val="accent1">
                <a:lumMod val="75000"/>
              </a:schemeClr>
            </a:solid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908720"/>
            <a:ext cx="6858000" cy="5106903"/>
          </a:xfrm>
        </p:spPr>
        <p:txBody>
          <a:bodyPr>
            <a:noAutofit/>
          </a:bodyPr>
          <a:lstStyle/>
          <a:p>
            <a:r>
              <a:rPr lang="ru-RU" sz="2400" b="1" dirty="0" smtClean="0">
                <a:solidFill>
                  <a:schemeClr val="accent2">
                    <a:lumMod val="60000"/>
                    <a:lumOff val="40000"/>
                  </a:schemeClr>
                </a:solidFill>
              </a:rPr>
              <a:t>Алоэ </a:t>
            </a:r>
            <a:r>
              <a:rPr lang="ru-RU" sz="2400" dirty="0" smtClean="0"/>
              <a:t>знаменито своими антибактериальными свойствами. Листья алоэ эффективны при наружном применении, так как обладают противовоспалительным, ранозаживляющим свойством, помогают при ожогах. Сок растения способствует повышению иммунитета, улучшению аппетита, нормализации пищеварения, восстановлению поврежденных тканей. </a:t>
            </a:r>
            <a:r>
              <a:rPr lang="ru-RU" sz="2400" b="1" dirty="0" smtClean="0"/>
              <a:t>Алоэ – лучшее растение для спальных комнат, так как, в отличие от других растений, выделяет кислород по ночам.</a:t>
            </a:r>
            <a:endParaRPr lang="ru-RU" sz="2400" b="1"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559091"/>
          </a:xfrm>
        </p:spPr>
        <p:txBody>
          <a:bodyPr/>
          <a:lstStyle/>
          <a:p>
            <a:pPr algn="ctr"/>
            <a:r>
              <a:rPr lang="ru-RU" b="1" dirty="0" smtClean="0">
                <a:solidFill>
                  <a:schemeClr val="accent2">
                    <a:lumMod val="60000"/>
                    <a:lumOff val="40000"/>
                  </a:schemeClr>
                </a:solidFill>
                <a:effectLst>
                  <a:outerShdw blurRad="38100" dist="38100" dir="2700000" algn="tl">
                    <a:srgbClr val="000000">
                      <a:alpha val="43137"/>
                    </a:srgbClr>
                  </a:outerShdw>
                </a:effectLst>
              </a:rPr>
              <a:t>АСПАРАГУС</a:t>
            </a:r>
            <a:endParaRPr lang="ru-RU" b="1" dirty="0">
              <a:solidFill>
                <a:schemeClr val="accent2">
                  <a:lumMod val="60000"/>
                  <a:lumOff val="40000"/>
                </a:schemeClr>
              </a:solidFill>
              <a:effectLst>
                <a:outerShdw blurRad="38100" dist="38100" dir="2700000" algn="tl">
                  <a:srgbClr val="000000">
                    <a:alpha val="43137"/>
                  </a:srgbClr>
                </a:outerShdw>
              </a:effectLst>
            </a:endParaRPr>
          </a:p>
        </p:txBody>
      </p:sp>
      <p:pic>
        <p:nvPicPr>
          <p:cNvPr id="4" name="Содержимое 3" descr="12487.jpg"/>
          <p:cNvPicPr>
            <a:picLocks noGrp="1" noChangeAspect="1"/>
          </p:cNvPicPr>
          <p:nvPr>
            <p:ph idx="1"/>
          </p:nvPr>
        </p:nvPicPr>
        <p:blipFill>
          <a:blip r:embed="rId2" cstate="print"/>
          <a:stretch>
            <a:fillRect/>
          </a:stretch>
        </p:blipFill>
        <p:spPr>
          <a:xfrm>
            <a:off x="1152489" y="1556792"/>
            <a:ext cx="7020780" cy="4680520"/>
          </a:xfrm>
          <a:ln>
            <a:solidFill>
              <a:schemeClr val="accent1">
                <a:lumMod val="75000"/>
              </a:schemeClr>
            </a:solid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908720"/>
            <a:ext cx="6858000" cy="5106903"/>
          </a:xfrm>
        </p:spPr>
        <p:txBody>
          <a:bodyPr>
            <a:normAutofit/>
          </a:bodyPr>
          <a:lstStyle/>
          <a:p>
            <a:r>
              <a:rPr lang="ru-RU" sz="2500" b="1" dirty="0" smtClean="0">
                <a:solidFill>
                  <a:schemeClr val="accent2">
                    <a:lumMod val="60000"/>
                    <a:lumOff val="40000"/>
                  </a:schemeClr>
                </a:solidFill>
              </a:rPr>
              <a:t>Аспарагус</a:t>
            </a:r>
            <a:r>
              <a:rPr lang="ru-RU" sz="2500" dirty="0" smtClean="0"/>
              <a:t> – очень полезное растение с интересными листьями. Он выделяет особые вещества, которые способствуют успешному и быстрому заживлению поврежденных тканей и переломов костей, повышает эластичность кожных покровов. Положительное действие оказывает аспарагус на больных страдающих легочными заболеваниями. Также аспарагус поглощает тяжелые металлы и уничтожает вредные бактерии. Он подойдет для жилых помещений, с открывающимися окнами.</a:t>
            </a:r>
            <a:endParaRPr lang="ru-RU" sz="2500"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559091"/>
          </a:xfrm>
        </p:spPr>
        <p:txBody>
          <a:bodyPr/>
          <a:lstStyle/>
          <a:p>
            <a:pPr algn="ctr"/>
            <a:r>
              <a:rPr lang="ru-RU" b="1" dirty="0" smtClean="0">
                <a:solidFill>
                  <a:schemeClr val="accent2">
                    <a:lumMod val="60000"/>
                    <a:lumOff val="40000"/>
                  </a:schemeClr>
                </a:solidFill>
                <a:effectLst>
                  <a:outerShdw blurRad="38100" dist="38100" dir="2700000" algn="tl">
                    <a:srgbClr val="000000">
                      <a:alpha val="43137"/>
                    </a:srgbClr>
                  </a:outerShdw>
                </a:effectLst>
              </a:rPr>
              <a:t>РОЗМАРИН</a:t>
            </a:r>
            <a:endParaRPr lang="ru-RU" b="1" dirty="0">
              <a:solidFill>
                <a:schemeClr val="accent2">
                  <a:lumMod val="60000"/>
                  <a:lumOff val="40000"/>
                </a:schemeClr>
              </a:solidFill>
              <a:effectLst>
                <a:outerShdw blurRad="38100" dist="38100" dir="2700000" algn="tl">
                  <a:srgbClr val="000000">
                    <a:alpha val="43137"/>
                  </a:srgbClr>
                </a:outerShdw>
              </a:effectLst>
            </a:endParaRPr>
          </a:p>
        </p:txBody>
      </p:sp>
      <p:pic>
        <p:nvPicPr>
          <p:cNvPr id="6" name="Содержимое 5" descr="31665.jpg"/>
          <p:cNvPicPr>
            <a:picLocks noGrp="1" noChangeAspect="1"/>
          </p:cNvPicPr>
          <p:nvPr>
            <p:ph idx="1"/>
          </p:nvPr>
        </p:nvPicPr>
        <p:blipFill>
          <a:blip r:embed="rId2" cstate="print"/>
          <a:stretch>
            <a:fillRect/>
          </a:stretch>
        </p:blipFill>
        <p:spPr>
          <a:xfrm>
            <a:off x="1259632" y="1556792"/>
            <a:ext cx="6828313" cy="4555461"/>
          </a:xfrm>
          <a:ln>
            <a:solidFill>
              <a:schemeClr val="accent1"/>
            </a:solid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980728"/>
            <a:ext cx="6858000" cy="5034895"/>
          </a:xfrm>
        </p:spPr>
        <p:txBody>
          <a:bodyPr>
            <a:normAutofit/>
          </a:bodyPr>
          <a:lstStyle/>
          <a:p>
            <a:r>
              <a:rPr lang="ru-RU" sz="2800" b="1" dirty="0" smtClean="0">
                <a:solidFill>
                  <a:schemeClr val="accent2">
                    <a:lumMod val="60000"/>
                    <a:lumOff val="40000"/>
                  </a:schemeClr>
                </a:solidFill>
              </a:rPr>
              <a:t>Розмарин </a:t>
            </a:r>
            <a:r>
              <a:rPr lang="ru-RU" sz="2800" dirty="0" smtClean="0"/>
              <a:t>– отличный помощник при лечении и для профилактики заболеваний дыхательной системы. Фитонциды, которые выделяет это растение, благотворно действуют на больных с заболеваниями верхних дыхательных путей. Помогают они также улучшить самочувствие при хроническом бронхите, бронхиальной астме и других легочных заболеваниях. Розмарин отлично подойдет для жилых комнат в доме.</a:t>
            </a:r>
            <a:endParaRPr lang="ru-RU" sz="2800"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559091"/>
          </a:xfrm>
        </p:spPr>
        <p:txBody>
          <a:bodyPr/>
          <a:lstStyle/>
          <a:p>
            <a:pPr algn="ctr"/>
            <a:r>
              <a:rPr lang="ru-RU" b="1" dirty="0" smtClean="0">
                <a:solidFill>
                  <a:schemeClr val="accent2">
                    <a:lumMod val="60000"/>
                    <a:lumOff val="40000"/>
                  </a:schemeClr>
                </a:solidFill>
                <a:effectLst>
                  <a:outerShdw blurRad="38100" dist="38100" dir="2700000" algn="tl">
                    <a:srgbClr val="000000">
                      <a:alpha val="43137"/>
                    </a:srgbClr>
                  </a:outerShdw>
                </a:effectLst>
              </a:rPr>
              <a:t>ХЛОРОФИТУМ</a:t>
            </a:r>
            <a:endParaRPr lang="ru-RU" b="1" dirty="0">
              <a:solidFill>
                <a:schemeClr val="accent2">
                  <a:lumMod val="60000"/>
                  <a:lumOff val="40000"/>
                </a:schemeClr>
              </a:solidFill>
              <a:effectLst>
                <a:outerShdw blurRad="38100" dist="38100" dir="2700000" algn="tl">
                  <a:srgbClr val="000000">
                    <a:alpha val="43137"/>
                  </a:srgbClr>
                </a:outerShdw>
              </a:effectLst>
            </a:endParaRPr>
          </a:p>
        </p:txBody>
      </p:sp>
      <p:pic>
        <p:nvPicPr>
          <p:cNvPr id="4" name="Содержимое 3" descr="12494.jpg"/>
          <p:cNvPicPr>
            <a:picLocks noGrp="1" noChangeAspect="1"/>
          </p:cNvPicPr>
          <p:nvPr>
            <p:ph idx="1"/>
          </p:nvPr>
        </p:nvPicPr>
        <p:blipFill>
          <a:blip r:embed="rId2" cstate="print"/>
          <a:stretch>
            <a:fillRect/>
          </a:stretch>
        </p:blipFill>
        <p:spPr>
          <a:xfrm>
            <a:off x="1161017" y="1551370"/>
            <a:ext cx="7011383" cy="4685941"/>
          </a:xfrm>
          <a:ln>
            <a:solidFill>
              <a:schemeClr val="accent1">
                <a:lumMod val="75000"/>
              </a:schemeClr>
            </a:solid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631099"/>
          </a:xfrm>
        </p:spPr>
        <p:txBody>
          <a:bodyPr/>
          <a:lstStyle/>
          <a:p>
            <a:pPr algn="ctr"/>
            <a:r>
              <a:rPr lang="ru-RU" b="1" dirty="0" smtClean="0">
                <a:solidFill>
                  <a:schemeClr val="accent2">
                    <a:lumMod val="60000"/>
                    <a:lumOff val="40000"/>
                  </a:schemeClr>
                </a:solidFill>
                <a:effectLst>
                  <a:outerShdw blurRad="38100" dist="38100" dir="2700000" algn="tl">
                    <a:srgbClr val="000000">
                      <a:alpha val="43137"/>
                    </a:srgbClr>
                  </a:outerShdw>
                </a:effectLst>
              </a:rPr>
              <a:t>КАЛАНХОЭ</a:t>
            </a:r>
            <a:endParaRPr lang="ru-RU" b="1" dirty="0">
              <a:solidFill>
                <a:schemeClr val="accent2">
                  <a:lumMod val="60000"/>
                  <a:lumOff val="40000"/>
                </a:schemeClr>
              </a:solidFill>
              <a:effectLst>
                <a:outerShdw blurRad="38100" dist="38100" dir="2700000" algn="tl">
                  <a:srgbClr val="000000">
                    <a:alpha val="43137"/>
                  </a:srgbClr>
                </a:outerShdw>
              </a:effectLst>
            </a:endParaRPr>
          </a:p>
        </p:txBody>
      </p:sp>
      <p:pic>
        <p:nvPicPr>
          <p:cNvPr id="6" name="Содержимое 5" descr="31666.jpg"/>
          <p:cNvPicPr>
            <a:picLocks noGrp="1" noChangeAspect="1"/>
          </p:cNvPicPr>
          <p:nvPr>
            <p:ph idx="1"/>
          </p:nvPr>
        </p:nvPicPr>
        <p:blipFill>
          <a:blip r:embed="rId2" cstate="print"/>
          <a:stretch>
            <a:fillRect/>
          </a:stretch>
        </p:blipFill>
        <p:spPr>
          <a:xfrm>
            <a:off x="1187624" y="1412776"/>
            <a:ext cx="6828313" cy="4555461"/>
          </a:xfrm>
          <a:ln>
            <a:solidFill>
              <a:schemeClr val="accent1"/>
            </a:solid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764704"/>
            <a:ext cx="6858000" cy="5250919"/>
          </a:xfrm>
        </p:spPr>
        <p:txBody>
          <a:bodyPr>
            <a:normAutofit/>
          </a:bodyPr>
          <a:lstStyle/>
          <a:p>
            <a:r>
              <a:rPr lang="ru-RU" sz="2600" b="1" dirty="0" err="1" smtClean="0">
                <a:solidFill>
                  <a:schemeClr val="accent2">
                    <a:lumMod val="60000"/>
                    <a:lumOff val="40000"/>
                  </a:schemeClr>
                </a:solidFill>
              </a:rPr>
              <a:t>Каланхоэ</a:t>
            </a:r>
            <a:r>
              <a:rPr lang="ru-RU" sz="2600" b="1" dirty="0" smtClean="0">
                <a:solidFill>
                  <a:schemeClr val="accent2">
                    <a:lumMod val="60000"/>
                    <a:lumOff val="40000"/>
                  </a:schemeClr>
                </a:solidFill>
              </a:rPr>
              <a:t>, эвкалипт, мирт и бересклет </a:t>
            </a:r>
            <a:r>
              <a:rPr lang="ru-RU" sz="2600" dirty="0" smtClean="0"/>
              <a:t>оказывают более сильное положительное воздействие, находясь вместе в одной комнате. Комплекс веществ, выделяемых этими растениями, способен нейтрализовать вредоносные бактерии и вирусы. Если все четыре растения располагаются рядом друг с другом, то их антибактериальные свойства будут иметь наивысшую силу на расстоянии 1,5-2 метра от них.</a:t>
            </a:r>
            <a:endParaRPr lang="ru-RU" sz="2600"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631099"/>
          </a:xfrm>
        </p:spPr>
        <p:txBody>
          <a:bodyPr/>
          <a:lstStyle/>
          <a:p>
            <a:pPr algn="ctr"/>
            <a:r>
              <a:rPr lang="ru-RU" b="1" dirty="0" smtClean="0">
                <a:solidFill>
                  <a:schemeClr val="accent2">
                    <a:lumMod val="60000"/>
                    <a:lumOff val="40000"/>
                  </a:schemeClr>
                </a:solidFill>
                <a:effectLst>
                  <a:outerShdw blurRad="38100" dist="38100" dir="2700000" algn="tl">
                    <a:srgbClr val="000000">
                      <a:alpha val="43137"/>
                    </a:srgbClr>
                  </a:outerShdw>
                </a:effectLst>
              </a:rPr>
              <a:t>МИРТ</a:t>
            </a:r>
            <a:endParaRPr lang="ru-RU" b="1" dirty="0">
              <a:solidFill>
                <a:schemeClr val="accent2">
                  <a:lumMod val="60000"/>
                  <a:lumOff val="40000"/>
                </a:schemeClr>
              </a:solidFill>
              <a:effectLst>
                <a:outerShdw blurRad="38100" dist="38100" dir="2700000" algn="tl">
                  <a:srgbClr val="000000">
                    <a:alpha val="43137"/>
                  </a:srgbClr>
                </a:outerShdw>
              </a:effectLst>
            </a:endParaRPr>
          </a:p>
        </p:txBody>
      </p:sp>
      <p:pic>
        <p:nvPicPr>
          <p:cNvPr id="6" name="Содержимое 5" descr="31667.jpg"/>
          <p:cNvPicPr>
            <a:picLocks noGrp="1" noChangeAspect="1"/>
          </p:cNvPicPr>
          <p:nvPr>
            <p:ph idx="1"/>
          </p:nvPr>
        </p:nvPicPr>
        <p:blipFill>
          <a:blip r:embed="rId2" cstate="print"/>
          <a:stretch>
            <a:fillRect/>
          </a:stretch>
        </p:blipFill>
        <p:spPr>
          <a:xfrm>
            <a:off x="2339752" y="1340768"/>
            <a:ext cx="4861311" cy="5048818"/>
          </a:xfrm>
          <a:ln>
            <a:solidFill>
              <a:schemeClr val="accent1"/>
            </a:solidFill>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764704"/>
            <a:ext cx="6858000" cy="5250919"/>
          </a:xfrm>
        </p:spPr>
        <p:txBody>
          <a:bodyPr>
            <a:noAutofit/>
          </a:bodyPr>
          <a:lstStyle/>
          <a:p>
            <a:r>
              <a:rPr lang="ru-RU" sz="2400" dirty="0" smtClean="0"/>
              <a:t>Некоторые растения способны лучше других насыщать помещение кислородом, успокаивать нервную систему, улучшать самочувствие людей, снимать стресс, избавлять от вредных микроорганизмов, снижать или полностью устранять вредные излучения и многое другое. Чтобы ощутить целебное действие растений, необходимо достаточно большое их количество (по 5 и более растений одного вида). Не стоит забывать, что растения потребляют кислород ночью, поэтому злоупотреблять числом растений в небольшой или непроветриваемой комнате не рекомендуется.</a:t>
            </a:r>
            <a:endParaRPr lang="ru-RU" sz="2400"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1052736"/>
            <a:ext cx="6858000" cy="4962887"/>
          </a:xfrm>
        </p:spPr>
        <p:txBody>
          <a:bodyPr>
            <a:normAutofit/>
          </a:bodyPr>
          <a:lstStyle/>
          <a:p>
            <a:r>
              <a:rPr lang="ru-RU" sz="2500" b="1" dirty="0" err="1" smtClean="0">
                <a:solidFill>
                  <a:schemeClr val="accent2">
                    <a:lumMod val="60000"/>
                    <a:lumOff val="40000"/>
                  </a:schemeClr>
                </a:solidFill>
              </a:rPr>
              <a:t>Хлорофитум</a:t>
            </a:r>
            <a:r>
              <a:rPr lang="ru-RU" sz="2500" dirty="0" smtClean="0"/>
              <a:t>. Это растение хорошо очищает воздух, способно поглощать некоторые токсичные вещества, в том числе серные и азотистые соединения, формальдегиды. Один крупный и здоровый экземпляр </a:t>
            </a:r>
            <a:r>
              <a:rPr lang="ru-RU" sz="2500" dirty="0" err="1" smtClean="0"/>
              <a:t>хлорофитума</a:t>
            </a:r>
            <a:r>
              <a:rPr lang="ru-RU" sz="2500" dirty="0" smtClean="0"/>
              <a:t> сможет очистить воздух на участке, площадь которого около 3 квадратных метров. Это неприхотливое растение будет полезно на кухне и в жилых комнатах.</a:t>
            </a:r>
            <a:endParaRPr lang="ru-RU" sz="2500"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631099"/>
          </a:xfrm>
        </p:spPr>
        <p:txBody>
          <a:bodyPr/>
          <a:lstStyle/>
          <a:p>
            <a:pPr algn="ctr"/>
            <a:r>
              <a:rPr lang="ru-RU" b="1" dirty="0" smtClean="0">
                <a:solidFill>
                  <a:schemeClr val="accent2">
                    <a:lumMod val="60000"/>
                    <a:lumOff val="40000"/>
                  </a:schemeClr>
                </a:solidFill>
                <a:effectLst>
                  <a:outerShdw blurRad="38100" dist="38100" dir="2700000" algn="tl">
                    <a:srgbClr val="000000">
                      <a:alpha val="43137"/>
                    </a:srgbClr>
                  </a:outerShdw>
                </a:effectLst>
              </a:rPr>
              <a:t>ХАМЕДОРЕЯ</a:t>
            </a:r>
            <a:endParaRPr lang="ru-RU" b="1" dirty="0">
              <a:solidFill>
                <a:schemeClr val="accent2">
                  <a:lumMod val="60000"/>
                  <a:lumOff val="40000"/>
                </a:schemeClr>
              </a:solidFill>
              <a:effectLst>
                <a:outerShdw blurRad="38100" dist="38100" dir="2700000" algn="tl">
                  <a:srgbClr val="000000">
                    <a:alpha val="43137"/>
                  </a:srgbClr>
                </a:outerShdw>
              </a:effectLst>
            </a:endParaRPr>
          </a:p>
        </p:txBody>
      </p:sp>
      <p:pic>
        <p:nvPicPr>
          <p:cNvPr id="6" name="Содержимое 5" descr="31659.jpg"/>
          <p:cNvPicPr>
            <a:picLocks noGrp="1" noChangeAspect="1"/>
          </p:cNvPicPr>
          <p:nvPr>
            <p:ph idx="1"/>
          </p:nvPr>
        </p:nvPicPr>
        <p:blipFill>
          <a:blip r:embed="rId2" cstate="print"/>
          <a:stretch>
            <a:fillRect/>
          </a:stretch>
        </p:blipFill>
        <p:spPr>
          <a:xfrm>
            <a:off x="1331640" y="1412776"/>
            <a:ext cx="6703640" cy="5027730"/>
          </a:xfrm>
          <a:ln>
            <a:solidFill>
              <a:schemeClr val="accent1"/>
            </a:solid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836712"/>
            <a:ext cx="6858000" cy="5178911"/>
          </a:xfrm>
        </p:spPr>
        <p:txBody>
          <a:bodyPr>
            <a:normAutofit/>
          </a:bodyPr>
          <a:lstStyle/>
          <a:p>
            <a:r>
              <a:rPr lang="ru-RU" sz="2800" b="1" dirty="0" err="1" smtClean="0">
                <a:solidFill>
                  <a:schemeClr val="accent2">
                    <a:lumMod val="60000"/>
                    <a:lumOff val="40000"/>
                  </a:schemeClr>
                </a:solidFill>
              </a:rPr>
              <a:t>Хамедорея</a:t>
            </a:r>
            <a:r>
              <a:rPr lang="ru-RU" sz="2800" b="1" dirty="0" smtClean="0">
                <a:solidFill>
                  <a:schemeClr val="accent2">
                    <a:lumMod val="60000"/>
                    <a:lumOff val="40000"/>
                  </a:schemeClr>
                </a:solidFill>
              </a:rPr>
              <a:t> </a:t>
            </a:r>
            <a:r>
              <a:rPr lang="ru-RU" sz="2800" dirty="0" smtClean="0"/>
              <a:t>также способна поглощать различные ядовитые вещества, содержащиеся в воздухе. Особенно полезно будет это комнатное растение в домах, расположенных рядом с оживленными автодорогами, так как </a:t>
            </a:r>
            <a:r>
              <a:rPr lang="ru-RU" sz="2800" dirty="0" err="1" smtClean="0"/>
              <a:t>хамедорея</a:t>
            </a:r>
            <a:r>
              <a:rPr lang="ru-RU" sz="2800" dirty="0" smtClean="0"/>
              <a:t> способна нейтрализовать бензол и </a:t>
            </a:r>
            <a:r>
              <a:rPr lang="ru-RU" sz="2800" dirty="0" err="1" smtClean="0"/>
              <a:t>трихлорэтилен</a:t>
            </a:r>
            <a:r>
              <a:rPr lang="ru-RU" sz="2800" dirty="0" smtClean="0"/>
              <a:t>, попадающие в воздух с выхлопными газами.</a:t>
            </a:r>
            <a:endParaRPr lang="ru-RU" sz="2800"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559091"/>
          </a:xfrm>
        </p:spPr>
        <p:txBody>
          <a:bodyPr/>
          <a:lstStyle/>
          <a:p>
            <a:pPr algn="ctr"/>
            <a:r>
              <a:rPr lang="ru-RU" b="1" dirty="0" smtClean="0">
                <a:solidFill>
                  <a:schemeClr val="accent2">
                    <a:lumMod val="60000"/>
                    <a:lumOff val="40000"/>
                  </a:schemeClr>
                </a:solidFill>
                <a:effectLst>
                  <a:outerShdw blurRad="38100" dist="38100" dir="2700000" algn="tl">
                    <a:srgbClr val="000000">
                      <a:alpha val="43137"/>
                    </a:srgbClr>
                  </a:outerShdw>
                </a:effectLst>
              </a:rPr>
              <a:t>ФИКУС</a:t>
            </a:r>
            <a:endParaRPr lang="ru-RU" b="1" dirty="0">
              <a:solidFill>
                <a:schemeClr val="accent2">
                  <a:lumMod val="60000"/>
                  <a:lumOff val="40000"/>
                </a:schemeClr>
              </a:solidFill>
              <a:effectLst>
                <a:outerShdw blurRad="38100" dist="38100" dir="2700000" algn="tl">
                  <a:srgbClr val="000000">
                    <a:alpha val="43137"/>
                  </a:srgbClr>
                </a:outerShdw>
              </a:effectLst>
            </a:endParaRPr>
          </a:p>
        </p:txBody>
      </p:sp>
      <p:pic>
        <p:nvPicPr>
          <p:cNvPr id="6" name="Содержимое 5" descr="31660.jpg"/>
          <p:cNvPicPr>
            <a:picLocks noGrp="1" noChangeAspect="1"/>
          </p:cNvPicPr>
          <p:nvPr>
            <p:ph idx="1"/>
          </p:nvPr>
        </p:nvPicPr>
        <p:blipFill>
          <a:blip r:embed="rId2" cstate="print"/>
          <a:stretch>
            <a:fillRect/>
          </a:stretch>
        </p:blipFill>
        <p:spPr>
          <a:xfrm>
            <a:off x="1259632" y="1556792"/>
            <a:ext cx="6717673" cy="4433665"/>
          </a:xfrm>
          <a:ln>
            <a:solidFill>
              <a:schemeClr val="accent1"/>
            </a:solid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692696"/>
            <a:ext cx="6858000" cy="5322927"/>
          </a:xfrm>
        </p:spPr>
        <p:txBody>
          <a:bodyPr>
            <a:normAutofit/>
          </a:bodyPr>
          <a:lstStyle/>
          <a:p>
            <a:r>
              <a:rPr lang="ru-RU" sz="2500" b="1" dirty="0" smtClean="0">
                <a:solidFill>
                  <a:schemeClr val="accent2">
                    <a:lumMod val="60000"/>
                    <a:lumOff val="40000"/>
                  </a:schemeClr>
                </a:solidFill>
              </a:rPr>
              <a:t>Фикус </a:t>
            </a:r>
            <a:r>
              <a:rPr lang="ru-RU" sz="2500" dirty="0" smtClean="0"/>
              <a:t>хорошо насыщает воздух кислородом, нейтрализует токсины и даже увлажняет воздух. Кроме этого, фикус обладает полезным свойством - выделять фитонциды, которые подавляют жизнедеятельность различных микроорганизмов, снижают риск возникновения вирусных заболеваний. Широкие листья фикуса хорошо задерживают пыль, а глянцевая поверхность большинства видов позволяет легко ее удалять. Фикус подходит для больших помещений, кухни и хорошо проветриваемых жилых комнат.</a:t>
            </a:r>
            <a:endParaRPr lang="ru-RU" sz="2500"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631099"/>
          </a:xfrm>
        </p:spPr>
        <p:txBody>
          <a:bodyPr/>
          <a:lstStyle/>
          <a:p>
            <a:pPr algn="ctr"/>
            <a:r>
              <a:rPr lang="ru-RU" b="1" dirty="0" smtClean="0">
                <a:solidFill>
                  <a:schemeClr val="accent2">
                    <a:lumMod val="60000"/>
                    <a:lumOff val="40000"/>
                  </a:schemeClr>
                </a:solidFill>
                <a:effectLst>
                  <a:outerShdw blurRad="38100" dist="38100" dir="2700000" algn="tl">
                    <a:srgbClr val="000000">
                      <a:alpha val="43137"/>
                    </a:srgbClr>
                  </a:outerShdw>
                </a:effectLst>
              </a:rPr>
              <a:t>САНСЕВИЕРИЯ</a:t>
            </a:r>
            <a:endParaRPr lang="ru-RU" b="1" dirty="0">
              <a:solidFill>
                <a:schemeClr val="accent2">
                  <a:lumMod val="60000"/>
                  <a:lumOff val="40000"/>
                </a:schemeClr>
              </a:solidFill>
              <a:effectLst>
                <a:outerShdw blurRad="38100" dist="38100" dir="2700000" algn="tl">
                  <a:srgbClr val="000000">
                    <a:alpha val="43137"/>
                  </a:srgbClr>
                </a:outerShdw>
              </a:effectLst>
            </a:endParaRPr>
          </a:p>
        </p:txBody>
      </p:sp>
      <p:pic>
        <p:nvPicPr>
          <p:cNvPr id="6" name="Содержимое 5" descr="31661.jpg"/>
          <p:cNvPicPr>
            <a:picLocks noGrp="1" noChangeAspect="1"/>
          </p:cNvPicPr>
          <p:nvPr>
            <p:ph idx="1"/>
          </p:nvPr>
        </p:nvPicPr>
        <p:blipFill>
          <a:blip r:embed="rId2" cstate="print"/>
          <a:stretch>
            <a:fillRect/>
          </a:stretch>
        </p:blipFill>
        <p:spPr>
          <a:xfrm>
            <a:off x="1331640" y="1412776"/>
            <a:ext cx="6659760" cy="4699888"/>
          </a:xfrm>
          <a:ln>
            <a:solidFill>
              <a:schemeClr val="accent1"/>
            </a:solid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908720"/>
            <a:ext cx="6858000" cy="5106903"/>
          </a:xfrm>
        </p:spPr>
        <p:txBody>
          <a:bodyPr>
            <a:normAutofit/>
          </a:bodyPr>
          <a:lstStyle/>
          <a:p>
            <a:r>
              <a:rPr lang="ru-RU" sz="2600" b="1" dirty="0" err="1" smtClean="0">
                <a:solidFill>
                  <a:schemeClr val="accent2">
                    <a:lumMod val="60000"/>
                    <a:lumOff val="40000"/>
                  </a:schemeClr>
                </a:solidFill>
              </a:rPr>
              <a:t>Сансевиерия</a:t>
            </a:r>
            <a:r>
              <a:rPr lang="ru-RU" sz="2600" dirty="0" smtClean="0"/>
              <a:t> – комнатное растение, вырабатывающее для своих размеров очень большое количество кислорода. Также она способна нейтрализовать вредные испарения, исходящие от синтетических материалов и линолеума. Но наиболее значимая полезная способность </a:t>
            </a:r>
            <a:r>
              <a:rPr lang="ru-RU" sz="2600" dirty="0" err="1" smtClean="0"/>
              <a:t>сансевиерии</a:t>
            </a:r>
            <a:r>
              <a:rPr lang="ru-RU" sz="2600" dirty="0" smtClean="0"/>
              <a:t> – повышение иммунитета людей. </a:t>
            </a:r>
            <a:r>
              <a:rPr lang="ru-RU" sz="2600" dirty="0" err="1" smtClean="0"/>
              <a:t>Сансевиерию</a:t>
            </a:r>
            <a:r>
              <a:rPr lang="ru-RU" sz="2600" dirty="0" smtClean="0"/>
              <a:t> можно располагать в любой части дома.</a:t>
            </a:r>
            <a:endParaRPr lang="ru-RU" sz="2600" dirty="0"/>
          </a:p>
        </p:txBody>
      </p:sp>
    </p:spTree>
  </p:cSld>
  <p:clrMapOvr>
    <a:masterClrMapping/>
  </p:clrMapOvr>
  <p:transition spd="med">
    <p:fade/>
  </p:transition>
</p:sld>
</file>

<file path=ppt/theme/theme1.xml><?xml version="1.0" encoding="utf-8"?>
<a:theme xmlns:a="http://schemas.openxmlformats.org/drawingml/2006/main" name="Тема1">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313</TotalTime>
  <Words>785</Words>
  <Application>Microsoft Office PowerPoint</Application>
  <PresentationFormat>Экран (4:3)</PresentationFormat>
  <Paragraphs>49</Paragraphs>
  <Slides>23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Тема1</vt:lpstr>
      <vt:lpstr>Самые полезные комнатные растения</vt:lpstr>
      <vt:lpstr>ХЛОРОФИТУМ</vt:lpstr>
      <vt:lpstr>Слайд 3</vt:lpstr>
      <vt:lpstr>ХАМЕДОРЕЯ</vt:lpstr>
      <vt:lpstr>Слайд 5</vt:lpstr>
      <vt:lpstr>ФИКУС</vt:lpstr>
      <vt:lpstr>Слайд 7</vt:lpstr>
      <vt:lpstr>САНСЕВИЕРИЯ</vt:lpstr>
      <vt:lpstr>Слайд 9</vt:lpstr>
      <vt:lpstr>ГЕРАНЬ</vt:lpstr>
      <vt:lpstr>Слайд 11</vt:lpstr>
      <vt:lpstr>ЛИМОН</vt:lpstr>
      <vt:lpstr>Слайд 13</vt:lpstr>
      <vt:lpstr>АЛОЭ</vt:lpstr>
      <vt:lpstr>Слайд 15</vt:lpstr>
      <vt:lpstr>АСПАРАГУС</vt:lpstr>
      <vt:lpstr>Слайд 17</vt:lpstr>
      <vt:lpstr>РОЗМАРИН</vt:lpstr>
      <vt:lpstr>Слайд 19</vt:lpstr>
      <vt:lpstr>КАЛАНХОЭ</vt:lpstr>
      <vt:lpstr>Слайд 21</vt:lpstr>
      <vt:lpstr>МИРТ</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полезные комнатные растения</dc:title>
  <dc:creator>zooclub.ru</dc:creator>
  <cp:keywords>растения</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11</cp:revision>
  <dcterms:created xsi:type="dcterms:W3CDTF">2014-02-10T00:58:42Z</dcterms:created>
  <dcterms:modified xsi:type="dcterms:W3CDTF">2018-02-16T06:23:52Z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